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7" r:id="rId2"/>
    <p:sldId id="497" r:id="rId3"/>
    <p:sldId id="496" r:id="rId4"/>
    <p:sldId id="468" r:id="rId5"/>
    <p:sldId id="555" r:id="rId6"/>
    <p:sldId id="586" r:id="rId7"/>
    <p:sldId id="587" r:id="rId8"/>
    <p:sldId id="557" r:id="rId9"/>
    <p:sldId id="561" r:id="rId10"/>
    <p:sldId id="562" r:id="rId11"/>
    <p:sldId id="563" r:id="rId12"/>
    <p:sldId id="564" r:id="rId13"/>
    <p:sldId id="565" r:id="rId14"/>
    <p:sldId id="566" r:id="rId15"/>
    <p:sldId id="567" r:id="rId16"/>
    <p:sldId id="568" r:id="rId17"/>
    <p:sldId id="569" r:id="rId18"/>
    <p:sldId id="570" r:id="rId19"/>
    <p:sldId id="571" r:id="rId20"/>
    <p:sldId id="572" r:id="rId21"/>
    <p:sldId id="573" r:id="rId22"/>
    <p:sldId id="575" r:id="rId23"/>
    <p:sldId id="576" r:id="rId24"/>
    <p:sldId id="577" r:id="rId25"/>
    <p:sldId id="578" r:id="rId26"/>
    <p:sldId id="579" r:id="rId27"/>
    <p:sldId id="593" r:id="rId28"/>
    <p:sldId id="594" r:id="rId29"/>
    <p:sldId id="595" r:id="rId30"/>
    <p:sldId id="589" r:id="rId31"/>
    <p:sldId id="580" r:id="rId32"/>
    <p:sldId id="581" r:id="rId33"/>
    <p:sldId id="590" r:id="rId34"/>
    <p:sldId id="583" r:id="rId35"/>
    <p:sldId id="591" r:id="rId36"/>
    <p:sldId id="592" r:id="rId37"/>
    <p:sldId id="582" r:id="rId38"/>
    <p:sldId id="584" r:id="rId39"/>
    <p:sldId id="585" r:id="rId40"/>
  </p:sldIdLst>
  <p:sldSz cx="9144000" cy="6858000" type="screen4x3"/>
  <p:notesSz cx="7099300" cy="10234613"/>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hristophe" initials="C" lastIdx="2" clrIdx="0"/>
  <p:cmAuthor id="1" name="Henderickx Erik" initials="HE"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rnWhat="notes"/>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26" autoAdjust="0"/>
    <p:restoredTop sz="65634" autoAdjust="0"/>
  </p:normalViewPr>
  <p:slideViewPr>
    <p:cSldViewPr>
      <p:cViewPr varScale="1">
        <p:scale>
          <a:sx n="78" d="100"/>
          <a:sy n="78" d="100"/>
        </p:scale>
        <p:origin x="3064" y="184"/>
      </p:cViewPr>
      <p:guideLst>
        <p:guide orient="horz" pos="2160"/>
        <p:guide pos="2880"/>
      </p:guideLst>
    </p:cSldViewPr>
  </p:slideViewPr>
  <p:outlineViewPr>
    <p:cViewPr>
      <p:scale>
        <a:sx n="33" d="100"/>
        <a:sy n="33" d="100"/>
      </p:scale>
      <p:origin x="0" y="12498"/>
    </p:cViewPr>
  </p:outlineViewPr>
  <p:notesTextViewPr>
    <p:cViewPr>
      <p:scale>
        <a:sx n="100" d="100"/>
        <a:sy n="100" d="100"/>
      </p:scale>
      <p:origin x="0" y="0"/>
    </p:cViewPr>
  </p:notesTextViewPr>
  <p:sorterViewPr>
    <p:cViewPr>
      <p:scale>
        <a:sx n="66" d="100"/>
        <a:sy n="66" d="100"/>
      </p:scale>
      <p:origin x="0" y="0"/>
    </p:cViewPr>
  </p:sorterViewPr>
  <p:notesViewPr>
    <p:cSldViewPr>
      <p:cViewPr>
        <p:scale>
          <a:sx n="81" d="100"/>
          <a:sy n="81" d="100"/>
        </p:scale>
        <p:origin x="5880" y="912"/>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1"/>
            <a:ext cx="3077137" cy="511731"/>
          </a:xfrm>
          <a:prstGeom prst="rect">
            <a:avLst/>
          </a:prstGeom>
        </p:spPr>
        <p:txBody>
          <a:bodyPr vert="horz" lIns="95063" tIns="47532" rIns="95063" bIns="47532" rtlCol="0"/>
          <a:lstStyle>
            <a:lvl1pPr algn="l">
              <a:defRPr sz="1200"/>
            </a:lvl1pPr>
          </a:lstStyle>
          <a:p>
            <a:endParaRPr lang="nl-BE"/>
          </a:p>
        </p:txBody>
      </p:sp>
      <p:sp>
        <p:nvSpPr>
          <p:cNvPr id="3" name="Tijdelijke aanduiding voor datum 2"/>
          <p:cNvSpPr>
            <a:spLocks noGrp="1"/>
          </p:cNvSpPr>
          <p:nvPr>
            <p:ph type="dt" sz="quarter" idx="1"/>
          </p:nvPr>
        </p:nvSpPr>
        <p:spPr>
          <a:xfrm>
            <a:off x="4020507" y="1"/>
            <a:ext cx="3077137" cy="511731"/>
          </a:xfrm>
          <a:prstGeom prst="rect">
            <a:avLst/>
          </a:prstGeom>
        </p:spPr>
        <p:txBody>
          <a:bodyPr vert="horz" lIns="95063" tIns="47532" rIns="95063" bIns="47532" rtlCol="0"/>
          <a:lstStyle>
            <a:lvl1pPr algn="r">
              <a:defRPr sz="1200"/>
            </a:lvl1pPr>
          </a:lstStyle>
          <a:p>
            <a:fld id="{194F2329-7DF1-4763-836F-DC1D3D9AF91D}" type="datetimeFigureOut">
              <a:rPr lang="nl-BE" smtClean="0"/>
              <a:pPr/>
              <a:t>28/03/2021</a:t>
            </a:fld>
            <a:endParaRPr lang="nl-BE"/>
          </a:p>
        </p:txBody>
      </p:sp>
      <p:sp>
        <p:nvSpPr>
          <p:cNvPr id="4" name="Tijdelijke aanduiding voor voettekst 3"/>
          <p:cNvSpPr>
            <a:spLocks noGrp="1"/>
          </p:cNvSpPr>
          <p:nvPr>
            <p:ph type="ftr" sz="quarter" idx="2"/>
          </p:nvPr>
        </p:nvSpPr>
        <p:spPr>
          <a:xfrm>
            <a:off x="0" y="9721239"/>
            <a:ext cx="3077137" cy="511731"/>
          </a:xfrm>
          <a:prstGeom prst="rect">
            <a:avLst/>
          </a:prstGeom>
        </p:spPr>
        <p:txBody>
          <a:bodyPr vert="horz" lIns="95063" tIns="47532" rIns="95063" bIns="47532" rtlCol="0" anchor="b"/>
          <a:lstStyle>
            <a:lvl1pPr algn="l">
              <a:defRPr sz="1200"/>
            </a:lvl1pPr>
          </a:lstStyle>
          <a:p>
            <a:endParaRPr lang="nl-BE"/>
          </a:p>
        </p:txBody>
      </p:sp>
      <p:sp>
        <p:nvSpPr>
          <p:cNvPr id="5" name="Tijdelijke aanduiding voor dianummer 4"/>
          <p:cNvSpPr>
            <a:spLocks noGrp="1"/>
          </p:cNvSpPr>
          <p:nvPr>
            <p:ph type="sldNum" sz="quarter" idx="3"/>
          </p:nvPr>
        </p:nvSpPr>
        <p:spPr>
          <a:xfrm>
            <a:off x="4020507" y="9721239"/>
            <a:ext cx="3077137" cy="511731"/>
          </a:xfrm>
          <a:prstGeom prst="rect">
            <a:avLst/>
          </a:prstGeom>
        </p:spPr>
        <p:txBody>
          <a:bodyPr vert="horz" lIns="95063" tIns="47532" rIns="95063" bIns="47532" rtlCol="0" anchor="b"/>
          <a:lstStyle>
            <a:lvl1pPr algn="r">
              <a:defRPr sz="1200"/>
            </a:lvl1pPr>
          </a:lstStyle>
          <a:p>
            <a:fld id="{EFA3D702-2817-424E-A0A8-1F60691F2DB4}" type="slidenum">
              <a:rPr lang="nl-BE" smtClean="0"/>
              <a:pPr/>
              <a:t>‹nr.›</a:t>
            </a:fld>
            <a:endParaRPr lang="nl-BE"/>
          </a:p>
        </p:txBody>
      </p:sp>
    </p:spTree>
    <p:extLst>
      <p:ext uri="{BB962C8B-B14F-4D97-AF65-F5344CB8AC3E}">
        <p14:creationId xmlns:p14="http://schemas.microsoft.com/office/powerpoint/2010/main" val="27958342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tiff>
</file>

<file path=ppt/media/image14.png>
</file>

<file path=ppt/media/image15.png>
</file>

<file path=ppt/media/image16.png>
</file>

<file path=ppt/media/image17.tiff>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1" y="3"/>
            <a:ext cx="3076575" cy="511175"/>
          </a:xfrm>
          <a:prstGeom prst="rect">
            <a:avLst/>
          </a:prstGeom>
        </p:spPr>
        <p:txBody>
          <a:bodyPr vert="horz" lIns="91421" tIns="45711" rIns="91421" bIns="45711" rtlCol="0"/>
          <a:lstStyle>
            <a:lvl1pPr algn="l">
              <a:defRPr sz="1100"/>
            </a:lvl1pPr>
          </a:lstStyle>
          <a:p>
            <a:endParaRPr lang="nl-BE"/>
          </a:p>
        </p:txBody>
      </p:sp>
      <p:sp>
        <p:nvSpPr>
          <p:cNvPr id="3" name="Tijdelijke aanduiding voor datum 2"/>
          <p:cNvSpPr>
            <a:spLocks noGrp="1"/>
          </p:cNvSpPr>
          <p:nvPr>
            <p:ph type="dt" idx="1"/>
          </p:nvPr>
        </p:nvSpPr>
        <p:spPr>
          <a:xfrm>
            <a:off x="4021140" y="3"/>
            <a:ext cx="3076575" cy="511175"/>
          </a:xfrm>
          <a:prstGeom prst="rect">
            <a:avLst/>
          </a:prstGeom>
        </p:spPr>
        <p:txBody>
          <a:bodyPr vert="horz" lIns="91421" tIns="45711" rIns="91421" bIns="45711" rtlCol="0"/>
          <a:lstStyle>
            <a:lvl1pPr algn="r">
              <a:defRPr sz="1100"/>
            </a:lvl1pPr>
          </a:lstStyle>
          <a:p>
            <a:fld id="{BE8CBE8E-5DF9-480D-82C7-D3BCD210F163}" type="datetimeFigureOut">
              <a:rPr lang="nl-BE" smtClean="0"/>
              <a:pPr/>
              <a:t>28/03/2021</a:t>
            </a:fld>
            <a:endParaRPr lang="nl-BE"/>
          </a:p>
        </p:txBody>
      </p:sp>
      <p:sp>
        <p:nvSpPr>
          <p:cNvPr id="4" name="Tijdelijke aanduiding voor dia-afbeelding 3"/>
          <p:cNvSpPr>
            <a:spLocks noGrp="1" noRot="1" noChangeAspect="1"/>
          </p:cNvSpPr>
          <p:nvPr>
            <p:ph type="sldImg" idx="2"/>
          </p:nvPr>
        </p:nvSpPr>
        <p:spPr>
          <a:xfrm>
            <a:off x="992188" y="769938"/>
            <a:ext cx="5114925" cy="3835400"/>
          </a:xfrm>
          <a:prstGeom prst="rect">
            <a:avLst/>
          </a:prstGeom>
          <a:noFill/>
          <a:ln w="12700">
            <a:solidFill>
              <a:prstClr val="black"/>
            </a:solidFill>
          </a:ln>
        </p:spPr>
        <p:txBody>
          <a:bodyPr vert="horz" lIns="91421" tIns="45711" rIns="91421" bIns="45711" rtlCol="0" anchor="ctr"/>
          <a:lstStyle/>
          <a:p>
            <a:endParaRPr lang="nl-BE"/>
          </a:p>
        </p:txBody>
      </p:sp>
      <p:sp>
        <p:nvSpPr>
          <p:cNvPr id="5" name="Tijdelijke aanduiding voor notities 4"/>
          <p:cNvSpPr>
            <a:spLocks noGrp="1"/>
          </p:cNvSpPr>
          <p:nvPr>
            <p:ph type="body" sz="quarter" idx="3"/>
          </p:nvPr>
        </p:nvSpPr>
        <p:spPr>
          <a:xfrm>
            <a:off x="709614" y="4860927"/>
            <a:ext cx="5680075" cy="4605338"/>
          </a:xfrm>
          <a:prstGeom prst="rect">
            <a:avLst/>
          </a:prstGeom>
        </p:spPr>
        <p:txBody>
          <a:bodyPr vert="horz" lIns="91421" tIns="45711" rIns="91421" bIns="45711"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6" name="Tijdelijke aanduiding voor voettekst 5"/>
          <p:cNvSpPr>
            <a:spLocks noGrp="1"/>
          </p:cNvSpPr>
          <p:nvPr>
            <p:ph type="ftr" sz="quarter" idx="4"/>
          </p:nvPr>
        </p:nvSpPr>
        <p:spPr>
          <a:xfrm>
            <a:off x="1" y="9721852"/>
            <a:ext cx="3076575" cy="511175"/>
          </a:xfrm>
          <a:prstGeom prst="rect">
            <a:avLst/>
          </a:prstGeom>
        </p:spPr>
        <p:txBody>
          <a:bodyPr vert="horz" lIns="91421" tIns="45711" rIns="91421" bIns="45711" rtlCol="0" anchor="b"/>
          <a:lstStyle>
            <a:lvl1pPr algn="l">
              <a:defRPr sz="1100"/>
            </a:lvl1pPr>
          </a:lstStyle>
          <a:p>
            <a:endParaRPr lang="nl-BE"/>
          </a:p>
        </p:txBody>
      </p:sp>
      <p:sp>
        <p:nvSpPr>
          <p:cNvPr id="7" name="Tijdelijke aanduiding voor dianummer 6"/>
          <p:cNvSpPr>
            <a:spLocks noGrp="1"/>
          </p:cNvSpPr>
          <p:nvPr>
            <p:ph type="sldNum" sz="quarter" idx="5"/>
          </p:nvPr>
        </p:nvSpPr>
        <p:spPr>
          <a:xfrm>
            <a:off x="4021140" y="9721852"/>
            <a:ext cx="3076575" cy="511175"/>
          </a:xfrm>
          <a:prstGeom prst="rect">
            <a:avLst/>
          </a:prstGeom>
        </p:spPr>
        <p:txBody>
          <a:bodyPr vert="horz" lIns="91421" tIns="45711" rIns="91421" bIns="45711" rtlCol="0" anchor="b"/>
          <a:lstStyle>
            <a:lvl1pPr algn="r">
              <a:defRPr sz="1100"/>
            </a:lvl1pPr>
          </a:lstStyle>
          <a:p>
            <a:fld id="{88F1E5F0-7F30-44D4-9446-640412DD625B}" type="slidenum">
              <a:rPr lang="nl-BE" smtClean="0"/>
              <a:pPr/>
              <a:t>‹nr.›</a:t>
            </a:fld>
            <a:endParaRPr lang="nl-BE"/>
          </a:p>
        </p:txBody>
      </p:sp>
    </p:spTree>
    <p:extLst>
      <p:ext uri="{BB962C8B-B14F-4D97-AF65-F5344CB8AC3E}">
        <p14:creationId xmlns:p14="http://schemas.microsoft.com/office/powerpoint/2010/main" val="2790395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a:bodyPr>
          <a:lstStyle/>
          <a:p>
            <a:pPr lvl="2">
              <a:buFont typeface="Wingdings"/>
              <a:buChar char="à"/>
            </a:pPr>
            <a:endParaRPr lang="nl-BE" baseline="0" dirty="0">
              <a:sym typeface="Wingdings" pitchFamily="2" charset="2"/>
            </a:endParaRPr>
          </a:p>
        </p:txBody>
      </p:sp>
      <p:sp>
        <p:nvSpPr>
          <p:cNvPr id="4" name="Tijdelijke aanduiding voor dianummer 3"/>
          <p:cNvSpPr>
            <a:spLocks noGrp="1"/>
          </p:cNvSpPr>
          <p:nvPr>
            <p:ph type="sldNum" sz="quarter" idx="10"/>
          </p:nvPr>
        </p:nvSpPr>
        <p:spPr/>
        <p:txBody>
          <a:bodyPr/>
          <a:lstStyle/>
          <a:p>
            <a:fld id="{88F1E5F0-7F30-44D4-9446-640412DD625B}" type="slidenum">
              <a:rPr lang="nl-BE" smtClean="0"/>
              <a:pPr/>
              <a:t>1</a:t>
            </a:fld>
            <a:endParaRPr lang="nl-B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10</a:t>
            </a:fld>
            <a:endParaRPr lang="nl-BE"/>
          </a:p>
        </p:txBody>
      </p:sp>
    </p:spTree>
    <p:extLst>
      <p:ext uri="{BB962C8B-B14F-4D97-AF65-F5344CB8AC3E}">
        <p14:creationId xmlns:p14="http://schemas.microsoft.com/office/powerpoint/2010/main" val="2996688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240712" y="4744127"/>
            <a:ext cx="6693078" cy="5294145"/>
          </a:xfrm>
        </p:spPr>
        <p:txBody>
          <a:bodyPr>
            <a:noAutofit/>
          </a:bodyPr>
          <a:lstStyle/>
          <a:p>
            <a:endParaRPr lang="nl-BE" sz="11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11</a:t>
            </a:fld>
            <a:endParaRPr lang="nl-BE" dirty="0"/>
          </a:p>
        </p:txBody>
      </p:sp>
    </p:spTree>
    <p:extLst>
      <p:ext uri="{BB962C8B-B14F-4D97-AF65-F5344CB8AC3E}">
        <p14:creationId xmlns:p14="http://schemas.microsoft.com/office/powerpoint/2010/main" val="989521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12</a:t>
            </a:fld>
            <a:endParaRPr lang="nl-BE"/>
          </a:p>
        </p:txBody>
      </p:sp>
    </p:spTree>
    <p:extLst>
      <p:ext uri="{BB962C8B-B14F-4D97-AF65-F5344CB8AC3E}">
        <p14:creationId xmlns:p14="http://schemas.microsoft.com/office/powerpoint/2010/main" val="176294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13</a:t>
            </a:fld>
            <a:endParaRPr lang="nl-BE"/>
          </a:p>
        </p:txBody>
      </p:sp>
    </p:spTree>
    <p:extLst>
      <p:ext uri="{BB962C8B-B14F-4D97-AF65-F5344CB8AC3E}">
        <p14:creationId xmlns:p14="http://schemas.microsoft.com/office/powerpoint/2010/main" val="22653748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14</a:t>
            </a:fld>
            <a:endParaRPr lang="nl-BE"/>
          </a:p>
        </p:txBody>
      </p:sp>
    </p:spTree>
    <p:extLst>
      <p:ext uri="{BB962C8B-B14F-4D97-AF65-F5344CB8AC3E}">
        <p14:creationId xmlns:p14="http://schemas.microsoft.com/office/powerpoint/2010/main" val="15324203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0" y="4861451"/>
            <a:ext cx="7099300" cy="5176821"/>
          </a:xfrm>
        </p:spPr>
        <p:txBody>
          <a:bodyPr>
            <a:noAutofit/>
          </a:bodyPr>
          <a:lstStyle/>
          <a:p>
            <a:pPr>
              <a:lnSpc>
                <a:spcPct val="90000"/>
              </a:lnSpc>
              <a:buFont typeface="Wingdings"/>
              <a:buChar char="à"/>
            </a:pPr>
            <a:endParaRPr lang="nl-BE" sz="11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15</a:t>
            </a:fld>
            <a:endParaRPr lang="nl-BE"/>
          </a:p>
        </p:txBody>
      </p:sp>
    </p:spTree>
    <p:extLst>
      <p:ext uri="{BB962C8B-B14F-4D97-AF65-F5344CB8AC3E}">
        <p14:creationId xmlns:p14="http://schemas.microsoft.com/office/powerpoint/2010/main" val="18882711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16</a:t>
            </a:fld>
            <a:endParaRPr lang="nl-BE"/>
          </a:p>
        </p:txBody>
      </p:sp>
    </p:spTree>
    <p:extLst>
      <p:ext uri="{BB962C8B-B14F-4D97-AF65-F5344CB8AC3E}">
        <p14:creationId xmlns:p14="http://schemas.microsoft.com/office/powerpoint/2010/main" val="3088572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17</a:t>
            </a:fld>
            <a:endParaRPr lang="nl-BE"/>
          </a:p>
        </p:txBody>
      </p:sp>
    </p:spTree>
    <p:extLst>
      <p:ext uri="{BB962C8B-B14F-4D97-AF65-F5344CB8AC3E}">
        <p14:creationId xmlns:p14="http://schemas.microsoft.com/office/powerpoint/2010/main" val="29562700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18</a:t>
            </a:fld>
            <a:endParaRPr lang="nl-BE"/>
          </a:p>
        </p:txBody>
      </p:sp>
    </p:spTree>
    <p:extLst>
      <p:ext uri="{BB962C8B-B14F-4D97-AF65-F5344CB8AC3E}">
        <p14:creationId xmlns:p14="http://schemas.microsoft.com/office/powerpoint/2010/main" val="39019099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19</a:t>
            </a:fld>
            <a:endParaRPr lang="nl-BE"/>
          </a:p>
        </p:txBody>
      </p:sp>
    </p:spTree>
    <p:extLst>
      <p:ext uri="{BB962C8B-B14F-4D97-AF65-F5344CB8AC3E}">
        <p14:creationId xmlns:p14="http://schemas.microsoft.com/office/powerpoint/2010/main" val="2733919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3"/>
            <a:ext cx="6186954" cy="5176821"/>
          </a:xfrm>
        </p:spPr>
        <p:txBody>
          <a:bodyPr>
            <a:noAutofit/>
          </a:bodyPr>
          <a:lstStyle/>
          <a:p>
            <a:pPr>
              <a:lnSpc>
                <a:spcPct val="90000"/>
              </a:lnSpc>
              <a:buFont typeface="Wingdings"/>
              <a:buChar char="à"/>
            </a:pPr>
            <a:endParaRPr lang="nl-BE" sz="14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a:t>
            </a:fld>
            <a:endParaRPr lang="nl-BE"/>
          </a:p>
        </p:txBody>
      </p:sp>
    </p:spTree>
    <p:extLst>
      <p:ext uri="{BB962C8B-B14F-4D97-AF65-F5344CB8AC3E}">
        <p14:creationId xmlns:p14="http://schemas.microsoft.com/office/powerpoint/2010/main" val="2050719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20</a:t>
            </a:fld>
            <a:endParaRPr lang="nl-BE"/>
          </a:p>
        </p:txBody>
      </p:sp>
    </p:spTree>
    <p:extLst>
      <p:ext uri="{BB962C8B-B14F-4D97-AF65-F5344CB8AC3E}">
        <p14:creationId xmlns:p14="http://schemas.microsoft.com/office/powerpoint/2010/main" val="23582380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21</a:t>
            </a:fld>
            <a:endParaRPr lang="nl-BE"/>
          </a:p>
        </p:txBody>
      </p:sp>
    </p:spTree>
    <p:extLst>
      <p:ext uri="{BB962C8B-B14F-4D97-AF65-F5344CB8AC3E}">
        <p14:creationId xmlns:p14="http://schemas.microsoft.com/office/powerpoint/2010/main" val="41378858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22</a:t>
            </a:fld>
            <a:endParaRPr lang="nl-BE"/>
          </a:p>
        </p:txBody>
      </p:sp>
    </p:spTree>
    <p:extLst>
      <p:ext uri="{BB962C8B-B14F-4D97-AF65-F5344CB8AC3E}">
        <p14:creationId xmlns:p14="http://schemas.microsoft.com/office/powerpoint/2010/main" val="32856990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23</a:t>
            </a:fld>
            <a:endParaRPr lang="nl-BE"/>
          </a:p>
        </p:txBody>
      </p:sp>
    </p:spTree>
    <p:extLst>
      <p:ext uri="{BB962C8B-B14F-4D97-AF65-F5344CB8AC3E}">
        <p14:creationId xmlns:p14="http://schemas.microsoft.com/office/powerpoint/2010/main" val="28224657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24</a:t>
            </a:fld>
            <a:endParaRPr lang="nl-BE"/>
          </a:p>
        </p:txBody>
      </p:sp>
    </p:spTree>
    <p:extLst>
      <p:ext uri="{BB962C8B-B14F-4D97-AF65-F5344CB8AC3E}">
        <p14:creationId xmlns:p14="http://schemas.microsoft.com/office/powerpoint/2010/main" val="4632084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25</a:t>
            </a:fld>
            <a:endParaRPr lang="nl-BE"/>
          </a:p>
        </p:txBody>
      </p:sp>
    </p:spTree>
    <p:extLst>
      <p:ext uri="{BB962C8B-B14F-4D97-AF65-F5344CB8AC3E}">
        <p14:creationId xmlns:p14="http://schemas.microsoft.com/office/powerpoint/2010/main" val="16135627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marL="171450" indent="-171450">
              <a:buFont typeface="Wingdings" charset="0"/>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26</a:t>
            </a:fld>
            <a:endParaRPr lang="nl-BE"/>
          </a:p>
        </p:txBody>
      </p:sp>
    </p:spTree>
    <p:extLst>
      <p:ext uri="{BB962C8B-B14F-4D97-AF65-F5344CB8AC3E}">
        <p14:creationId xmlns:p14="http://schemas.microsoft.com/office/powerpoint/2010/main" val="15211699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lvl="1">
              <a:lnSpc>
                <a:spcPct val="90000"/>
              </a:lnSpc>
            </a:pPr>
            <a:endParaRPr lang="nl-BE"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27</a:t>
            </a:fld>
            <a:endParaRPr lang="nl-BE"/>
          </a:p>
        </p:txBody>
      </p:sp>
    </p:spTree>
    <p:extLst>
      <p:ext uri="{BB962C8B-B14F-4D97-AF65-F5344CB8AC3E}">
        <p14:creationId xmlns:p14="http://schemas.microsoft.com/office/powerpoint/2010/main" val="41612527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pPr>
            <a:endParaRPr lang="nl-BE"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28</a:t>
            </a:fld>
            <a:endParaRPr lang="nl-BE"/>
          </a:p>
        </p:txBody>
      </p:sp>
    </p:spTree>
    <p:extLst>
      <p:ext uri="{BB962C8B-B14F-4D97-AF65-F5344CB8AC3E}">
        <p14:creationId xmlns:p14="http://schemas.microsoft.com/office/powerpoint/2010/main" val="37093033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a:lnSpc>
                <a:spcPct val="90000"/>
              </a:lnSpc>
            </a:pPr>
            <a:endParaRPr lang="nl-BE"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29</a:t>
            </a:fld>
            <a:endParaRPr lang="nl-BE"/>
          </a:p>
        </p:txBody>
      </p:sp>
    </p:spTree>
    <p:extLst>
      <p:ext uri="{BB962C8B-B14F-4D97-AF65-F5344CB8AC3E}">
        <p14:creationId xmlns:p14="http://schemas.microsoft.com/office/powerpoint/2010/main" val="21502276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53306" y="4860926"/>
            <a:ext cx="6120679" cy="4864891"/>
          </a:xfrm>
        </p:spPr>
        <p:txBody>
          <a:bodyPr/>
          <a:lstStyle/>
          <a:p>
            <a:pPr marL="1085850" lvl="2" indent="-171450">
              <a:buFont typeface="Wingdings" charset="0"/>
              <a:buChar char="à"/>
            </a:pPr>
            <a:endParaRPr lang="nl-BE" noProof="0" dirty="0"/>
          </a:p>
        </p:txBody>
      </p:sp>
      <p:sp>
        <p:nvSpPr>
          <p:cNvPr id="4" name="Slide Number Placeholder 3"/>
          <p:cNvSpPr>
            <a:spLocks noGrp="1"/>
          </p:cNvSpPr>
          <p:nvPr>
            <p:ph type="sldNum" sz="quarter" idx="10"/>
          </p:nvPr>
        </p:nvSpPr>
        <p:spPr/>
        <p:txBody>
          <a:bodyPr/>
          <a:lstStyle/>
          <a:p>
            <a:fld id="{88F1E5F0-7F30-44D4-9446-640412DD625B}" type="slidenum">
              <a:rPr lang="nl-BE" smtClean="0"/>
              <a:pPr/>
              <a:t>3</a:t>
            </a:fld>
            <a:endParaRPr lang="nl-BE"/>
          </a:p>
        </p:txBody>
      </p:sp>
    </p:spTree>
    <p:extLst>
      <p:ext uri="{BB962C8B-B14F-4D97-AF65-F5344CB8AC3E}">
        <p14:creationId xmlns:p14="http://schemas.microsoft.com/office/powerpoint/2010/main" val="36463140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30</a:t>
            </a:fld>
            <a:endParaRPr lang="nl-BE"/>
          </a:p>
        </p:txBody>
      </p:sp>
    </p:spTree>
    <p:extLst>
      <p:ext uri="{BB962C8B-B14F-4D97-AF65-F5344CB8AC3E}">
        <p14:creationId xmlns:p14="http://schemas.microsoft.com/office/powerpoint/2010/main" val="12800771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31</a:t>
            </a:fld>
            <a:endParaRPr lang="nl-BE"/>
          </a:p>
        </p:txBody>
      </p:sp>
    </p:spTree>
    <p:extLst>
      <p:ext uri="{BB962C8B-B14F-4D97-AF65-F5344CB8AC3E}">
        <p14:creationId xmlns:p14="http://schemas.microsoft.com/office/powerpoint/2010/main" val="7411560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32</a:t>
            </a:fld>
            <a:endParaRPr lang="nl-BE"/>
          </a:p>
        </p:txBody>
      </p:sp>
    </p:spTree>
    <p:extLst>
      <p:ext uri="{BB962C8B-B14F-4D97-AF65-F5344CB8AC3E}">
        <p14:creationId xmlns:p14="http://schemas.microsoft.com/office/powerpoint/2010/main" val="16175427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33</a:t>
            </a:fld>
            <a:endParaRPr lang="nl-BE"/>
          </a:p>
        </p:txBody>
      </p:sp>
    </p:spTree>
    <p:extLst>
      <p:ext uri="{BB962C8B-B14F-4D97-AF65-F5344CB8AC3E}">
        <p14:creationId xmlns:p14="http://schemas.microsoft.com/office/powerpoint/2010/main" val="19552222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34</a:t>
            </a:fld>
            <a:endParaRPr lang="nl-BE"/>
          </a:p>
        </p:txBody>
      </p:sp>
    </p:spTree>
    <p:extLst>
      <p:ext uri="{BB962C8B-B14F-4D97-AF65-F5344CB8AC3E}">
        <p14:creationId xmlns:p14="http://schemas.microsoft.com/office/powerpoint/2010/main" val="13370957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35</a:t>
            </a:fld>
            <a:endParaRPr lang="nl-BE"/>
          </a:p>
        </p:txBody>
      </p:sp>
    </p:spTree>
    <p:extLst>
      <p:ext uri="{BB962C8B-B14F-4D97-AF65-F5344CB8AC3E}">
        <p14:creationId xmlns:p14="http://schemas.microsoft.com/office/powerpoint/2010/main" val="24489154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237282" y="4861452"/>
            <a:ext cx="6552728" cy="5176821"/>
          </a:xfrm>
        </p:spPr>
        <p:txBody>
          <a:bodyPr>
            <a:noAutofit/>
          </a:bodyPr>
          <a:lstStyle/>
          <a:p>
            <a:pPr>
              <a:lnSpc>
                <a:spcPct val="90000"/>
              </a:lnSpc>
              <a:buFont typeface="Wingdings"/>
              <a:buChar char="à"/>
            </a:pPr>
            <a:endParaRPr lang="nl-BE" sz="11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36</a:t>
            </a:fld>
            <a:endParaRPr lang="nl-BE"/>
          </a:p>
        </p:txBody>
      </p:sp>
    </p:spTree>
    <p:extLst>
      <p:ext uri="{BB962C8B-B14F-4D97-AF65-F5344CB8AC3E}">
        <p14:creationId xmlns:p14="http://schemas.microsoft.com/office/powerpoint/2010/main" val="24685482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a:lnSpc>
                <a:spcPct val="90000"/>
              </a:lnSpc>
              <a:buFont typeface="Wingdings"/>
              <a:buChar char="à"/>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37</a:t>
            </a:fld>
            <a:endParaRPr lang="nl-BE"/>
          </a:p>
        </p:txBody>
      </p:sp>
    </p:spTree>
    <p:extLst>
      <p:ext uri="{BB962C8B-B14F-4D97-AF65-F5344CB8AC3E}">
        <p14:creationId xmlns:p14="http://schemas.microsoft.com/office/powerpoint/2010/main" val="10334729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2"/>
            <a:ext cx="6186954" cy="5176821"/>
          </a:xfrm>
        </p:spPr>
        <p:txBody>
          <a:bodyPr>
            <a:noAutofit/>
          </a:bodyPr>
          <a:lstStyle/>
          <a:p>
            <a:pPr defTabSz="950702">
              <a:lnSpc>
                <a:spcPct val="90000"/>
              </a:lnSpc>
              <a:buFont typeface="Wingdings"/>
              <a:buChar char="à"/>
              <a:defRPr/>
            </a:pPr>
            <a:endParaRPr lang="nl-BE" sz="3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38</a:t>
            </a:fld>
            <a:endParaRPr lang="nl-BE"/>
          </a:p>
        </p:txBody>
      </p:sp>
    </p:spTree>
    <p:extLst>
      <p:ext uri="{BB962C8B-B14F-4D97-AF65-F5344CB8AC3E}">
        <p14:creationId xmlns:p14="http://schemas.microsoft.com/office/powerpoint/2010/main" val="34720182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a:bodyPr>
          <a:lstStyle/>
          <a:p>
            <a:pPr defTabSz="950686"/>
            <a:endParaRPr lang="nl-BE" dirty="0"/>
          </a:p>
        </p:txBody>
      </p:sp>
      <p:sp>
        <p:nvSpPr>
          <p:cNvPr id="4" name="Tijdelijke aanduiding voor dianummer 3"/>
          <p:cNvSpPr>
            <a:spLocks noGrp="1"/>
          </p:cNvSpPr>
          <p:nvPr>
            <p:ph type="sldNum" sz="quarter" idx="10"/>
          </p:nvPr>
        </p:nvSpPr>
        <p:spPr/>
        <p:txBody>
          <a:bodyPr/>
          <a:lstStyle/>
          <a:p>
            <a:fld id="{88F1E5F0-7F30-44D4-9446-640412DD625B}" type="slidenum">
              <a:rPr lang="nl-BE" smtClean="0"/>
              <a:pPr/>
              <a:t>39</a:t>
            </a:fld>
            <a:endParaRPr lang="nl-BE"/>
          </a:p>
        </p:txBody>
      </p:sp>
    </p:spTree>
    <p:extLst>
      <p:ext uri="{BB962C8B-B14F-4D97-AF65-F5344CB8AC3E}">
        <p14:creationId xmlns:p14="http://schemas.microsoft.com/office/powerpoint/2010/main" val="4265713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nl-BE" dirty="0"/>
          </a:p>
        </p:txBody>
      </p:sp>
      <p:sp>
        <p:nvSpPr>
          <p:cNvPr id="4" name="Slide Number Placeholder 3"/>
          <p:cNvSpPr>
            <a:spLocks noGrp="1"/>
          </p:cNvSpPr>
          <p:nvPr>
            <p:ph type="sldNum" sz="quarter" idx="10"/>
          </p:nvPr>
        </p:nvSpPr>
        <p:spPr/>
        <p:txBody>
          <a:bodyPr/>
          <a:lstStyle/>
          <a:p>
            <a:fld id="{88F1E5F0-7F30-44D4-9446-640412DD625B}" type="slidenum">
              <a:rPr lang="nl-BE" smtClean="0"/>
              <a:pPr/>
              <a:t>4</a:t>
            </a:fld>
            <a:endParaRPr lang="nl-BE"/>
          </a:p>
        </p:txBody>
      </p:sp>
    </p:spTree>
    <p:extLst>
      <p:ext uri="{BB962C8B-B14F-4D97-AF65-F5344CB8AC3E}">
        <p14:creationId xmlns:p14="http://schemas.microsoft.com/office/powerpoint/2010/main" val="33899264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fontScale="92500"/>
          </a:bodyPr>
          <a:lstStyle/>
          <a:p>
            <a:pPr>
              <a:buFont typeface="Wingdings"/>
              <a:buChar char="à"/>
            </a:pPr>
            <a:endParaRPr lang="nl-BE" dirty="0"/>
          </a:p>
        </p:txBody>
      </p:sp>
      <p:sp>
        <p:nvSpPr>
          <p:cNvPr id="4" name="Tijdelijke aanduiding voor dianummer 3"/>
          <p:cNvSpPr>
            <a:spLocks noGrp="1"/>
          </p:cNvSpPr>
          <p:nvPr>
            <p:ph type="sldNum" sz="quarter" idx="10"/>
          </p:nvPr>
        </p:nvSpPr>
        <p:spPr/>
        <p:txBody>
          <a:bodyPr/>
          <a:lstStyle/>
          <a:p>
            <a:fld id="{88F1E5F0-7F30-44D4-9446-640412DD625B}" type="slidenum">
              <a:rPr lang="nl-BE" smtClean="0"/>
              <a:pPr/>
              <a:t>5</a:t>
            </a:fld>
            <a:endParaRPr lang="nl-BE"/>
          </a:p>
        </p:txBody>
      </p:sp>
    </p:spTree>
    <p:extLst>
      <p:ext uri="{BB962C8B-B14F-4D97-AF65-F5344CB8AC3E}">
        <p14:creationId xmlns:p14="http://schemas.microsoft.com/office/powerpoint/2010/main" val="3018573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normAutofit/>
          </a:bodyPr>
          <a:lstStyle/>
          <a:p>
            <a:pPr defTabSz="950670"/>
            <a:endParaRPr lang="nl-BE" dirty="0"/>
          </a:p>
        </p:txBody>
      </p:sp>
      <p:sp>
        <p:nvSpPr>
          <p:cNvPr id="4" name="Tijdelijke aanduiding voor dianummer 3"/>
          <p:cNvSpPr>
            <a:spLocks noGrp="1"/>
          </p:cNvSpPr>
          <p:nvPr>
            <p:ph type="sldNum" sz="quarter" idx="10"/>
          </p:nvPr>
        </p:nvSpPr>
        <p:spPr/>
        <p:txBody>
          <a:bodyPr/>
          <a:lstStyle/>
          <a:p>
            <a:fld id="{88F1E5F0-7F30-44D4-9446-640412DD625B}" type="slidenum">
              <a:rPr lang="nl-BE" smtClean="0"/>
              <a:pPr/>
              <a:t>6</a:t>
            </a:fld>
            <a:endParaRPr lang="nl-BE"/>
          </a:p>
        </p:txBody>
      </p:sp>
    </p:spTree>
    <p:extLst>
      <p:ext uri="{BB962C8B-B14F-4D97-AF65-F5344CB8AC3E}">
        <p14:creationId xmlns:p14="http://schemas.microsoft.com/office/powerpoint/2010/main" val="365937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53306" y="4860932"/>
            <a:ext cx="6264696" cy="5080909"/>
          </a:xfrm>
        </p:spPr>
        <p:txBody>
          <a:bodyPr>
            <a:normAutofit/>
          </a:bodyPr>
          <a:lstStyle/>
          <a:p>
            <a:pPr defTabSz="950670"/>
            <a:endParaRPr lang="en-US" baseline="0" dirty="0">
              <a:effectLst/>
            </a:endParaRPr>
          </a:p>
        </p:txBody>
      </p:sp>
      <p:sp>
        <p:nvSpPr>
          <p:cNvPr id="4" name="Tijdelijke aanduiding voor dianummer 3"/>
          <p:cNvSpPr>
            <a:spLocks noGrp="1"/>
          </p:cNvSpPr>
          <p:nvPr>
            <p:ph type="sldNum" sz="quarter" idx="10"/>
          </p:nvPr>
        </p:nvSpPr>
        <p:spPr/>
        <p:txBody>
          <a:bodyPr/>
          <a:lstStyle/>
          <a:p>
            <a:fld id="{88F1E5F0-7F30-44D4-9446-640412DD625B}" type="slidenum">
              <a:rPr lang="nl-BE" smtClean="0"/>
              <a:pPr/>
              <a:t>7</a:t>
            </a:fld>
            <a:endParaRPr lang="nl-BE"/>
          </a:p>
        </p:txBody>
      </p:sp>
    </p:spTree>
    <p:extLst>
      <p:ext uri="{BB962C8B-B14F-4D97-AF65-F5344CB8AC3E}">
        <p14:creationId xmlns:p14="http://schemas.microsoft.com/office/powerpoint/2010/main" val="2419355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309290" y="4861451"/>
            <a:ext cx="6552728" cy="5176821"/>
          </a:xfrm>
        </p:spPr>
        <p:txBody>
          <a:bodyPr>
            <a:noAutofit/>
          </a:bodyPr>
          <a:lstStyle/>
          <a:p>
            <a:pPr lvl="1">
              <a:buFont typeface="Wingdings"/>
              <a:buNone/>
            </a:pPr>
            <a:endParaRPr lang="nl-BE" sz="11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8</a:t>
            </a:fld>
            <a:endParaRPr lang="nl-BE"/>
          </a:p>
        </p:txBody>
      </p:sp>
    </p:spTree>
    <p:extLst>
      <p:ext uri="{BB962C8B-B14F-4D97-AF65-F5344CB8AC3E}">
        <p14:creationId xmlns:p14="http://schemas.microsoft.com/office/powerpoint/2010/main" val="3834540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a:xfrm>
            <a:off x="493444" y="4861451"/>
            <a:ext cx="6186954" cy="5176821"/>
          </a:xfrm>
        </p:spPr>
        <p:txBody>
          <a:bodyPr>
            <a:noAutofit/>
          </a:bodyPr>
          <a:lstStyle/>
          <a:p>
            <a:pPr marL="171450" marR="0" indent="-171450" algn="l" defTabSz="914400" rtl="0" eaLnBrk="1" fontAlgn="auto" latinLnBrk="0" hangingPunct="1">
              <a:lnSpc>
                <a:spcPct val="90000"/>
              </a:lnSpc>
              <a:spcBef>
                <a:spcPts val="0"/>
              </a:spcBef>
              <a:spcAft>
                <a:spcPts val="0"/>
              </a:spcAft>
              <a:buClrTx/>
              <a:buSzTx/>
              <a:buFont typeface="Wingdings" charset="0"/>
              <a:buChar char="à"/>
              <a:tabLst/>
              <a:defRPr/>
            </a:pPr>
            <a:endParaRPr lang="nl-BE" sz="1500" dirty="0"/>
          </a:p>
        </p:txBody>
      </p:sp>
      <p:sp>
        <p:nvSpPr>
          <p:cNvPr id="4" name="Tijdelijke aanduiding voor dianummer 3"/>
          <p:cNvSpPr>
            <a:spLocks noGrp="1"/>
          </p:cNvSpPr>
          <p:nvPr>
            <p:ph type="sldNum" sz="quarter" idx="10"/>
          </p:nvPr>
        </p:nvSpPr>
        <p:spPr/>
        <p:txBody>
          <a:bodyPr/>
          <a:lstStyle/>
          <a:p>
            <a:fld id="{A331F542-3BC7-4738-8196-218E1432B2B8}" type="slidenum">
              <a:rPr lang="nl-BE" smtClean="0"/>
              <a:pPr/>
              <a:t>9</a:t>
            </a:fld>
            <a:endParaRPr lang="nl-BE"/>
          </a:p>
        </p:txBody>
      </p:sp>
    </p:spTree>
    <p:extLst>
      <p:ext uri="{BB962C8B-B14F-4D97-AF65-F5344CB8AC3E}">
        <p14:creationId xmlns:p14="http://schemas.microsoft.com/office/powerpoint/2010/main" val="188564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a:t>Klik om de stijl te bewerken</a:t>
            </a:r>
            <a:endParaRPr lang="nl-BE"/>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het opmaakprofiel van de modelondertitel te bewerken</a:t>
            </a:r>
            <a:endParaRPr lang="nl-BE"/>
          </a:p>
        </p:txBody>
      </p:sp>
      <p:sp>
        <p:nvSpPr>
          <p:cNvPr id="4" name="Tijdelijke aanduiding voor datum 3"/>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a:t>Klik om de stijl te bewerken</a:t>
            </a:r>
            <a:endParaRPr lang="nl-BE"/>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de stijl te bewerken</a:t>
            </a:r>
            <a:endParaRPr lang="nl-BE"/>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a:t>Klik om de stijl te bewerken</a:t>
            </a:r>
            <a:endParaRPr lang="nl-BE"/>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a:t>Klik om de stijl te bewerken</a:t>
            </a:r>
            <a:endParaRPr lang="nl-BE"/>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08E8B79A-DFD3-4630-AC19-A93EADBAAF62}" type="datetimeFigureOut">
              <a:rPr lang="nl-BE" smtClean="0"/>
              <a:pPr/>
              <a:t>28/03/2021</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68F3845B-38DA-4370-B595-CF5BC0FA63BC}" type="slidenum">
              <a:rPr lang="nl-BE" smtClean="0"/>
              <a:pPr/>
              <a:t>‹nr.›</a:t>
            </a:fld>
            <a:endParaRPr lang="nl-B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a:t>Klik om de stijl te bewerken</a:t>
            </a:r>
            <a:endParaRPr lang="nl-BE"/>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E8B79A-DFD3-4630-AC19-A93EADBAAF62}" type="datetimeFigureOut">
              <a:rPr lang="nl-BE" smtClean="0"/>
              <a:pPr/>
              <a:t>28/03/2021</a:t>
            </a:fld>
            <a:endParaRPr lang="nl-BE"/>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F3845B-38DA-4370-B595-CF5BC0FA63BC}" type="slidenum">
              <a:rPr lang="nl-BE" smtClean="0"/>
              <a:pPr/>
              <a:t>‹nr.›</a:t>
            </a:fld>
            <a:endParaRPr lang="nl-B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vroelen@ugent.b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youtu.be/3LF_ofBrgfU"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actiris.brussels/nl/burgers/view-brussel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youtu.be/0GBB7U5mv0w"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vpro.nl/programmas/tegenlicht/kijk/afleveringen/2014-2015/einde-vd-manager.html"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www.flanderssynergy.be/projectwerking/langer-werken-met-goesting/cases/trots-op-de-bh-bandje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canvas.be/video/changemakers/najaar-2016/ricardo-semler/op-de-vloer"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www.flanderssynergy.be/"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vpro.nl/programmas/tegenlicht/kijk/afleveringen/2011-2012/mondragon.html"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hyperlink" Target="https://youtu.be/Me-mCF0Z8VM" TargetMode="Externa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7.tiff"/><Relationship Id="rId3" Type="http://schemas.openxmlformats.org/officeDocument/2006/relationships/image" Target="../media/image13.tiff"/><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hyperlink" Target="http://www.werk.belgie.be/defaultNews.aspx?id=45797"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youtu.be/P-bDlYWupt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7504" y="332656"/>
            <a:ext cx="8928992" cy="2434282"/>
          </a:xfrm>
        </p:spPr>
        <p:txBody>
          <a:bodyPr>
            <a:normAutofit fontScale="90000"/>
          </a:bodyPr>
          <a:lstStyle/>
          <a:p>
            <a:r>
              <a:rPr lang="nl-BE" dirty="0"/>
              <a:t>Sociologie van arbeid en arbeidsverhoudingen</a:t>
            </a:r>
            <a:br>
              <a:rPr lang="nl-NL" dirty="0"/>
            </a:br>
            <a:br>
              <a:rPr lang="nl-NL" dirty="0"/>
            </a:br>
            <a:r>
              <a:rPr lang="nl-NL" b="1" dirty="0"/>
              <a:t>LES 8</a:t>
            </a:r>
            <a:endParaRPr lang="en-US" dirty="0">
              <a:solidFill>
                <a:schemeClr val="tx1">
                  <a:lumMod val="95000"/>
                  <a:lumOff val="5000"/>
                </a:schemeClr>
              </a:solidFill>
            </a:endParaRPr>
          </a:p>
        </p:txBody>
      </p:sp>
      <p:sp>
        <p:nvSpPr>
          <p:cNvPr id="3" name="Tijdelijke aanduiding voor inhoud 2"/>
          <p:cNvSpPr>
            <a:spLocks noGrp="1"/>
          </p:cNvSpPr>
          <p:nvPr>
            <p:ph idx="1"/>
          </p:nvPr>
        </p:nvSpPr>
        <p:spPr>
          <a:xfrm>
            <a:off x="395536" y="3573016"/>
            <a:ext cx="8229600" cy="2553147"/>
          </a:xfrm>
        </p:spPr>
        <p:txBody>
          <a:bodyPr>
            <a:normAutofit lnSpcReduction="10000"/>
          </a:bodyPr>
          <a:lstStyle/>
          <a:p>
            <a:r>
              <a:rPr lang="nl-NL" dirty="0"/>
              <a:t>Docent: Christophe Vanroelen</a:t>
            </a:r>
          </a:p>
          <a:p>
            <a:pPr lvl="1"/>
            <a:r>
              <a:rPr lang="nl-NL" dirty="0"/>
              <a:t>Kantoor: Pleinlaan 5, 2</a:t>
            </a:r>
            <a:r>
              <a:rPr lang="nl-NL" baseline="30000" dirty="0"/>
              <a:t>de</a:t>
            </a:r>
            <a:r>
              <a:rPr lang="nl-NL" dirty="0"/>
              <a:t> verdiep, Lokaal 2.07;</a:t>
            </a:r>
          </a:p>
          <a:p>
            <a:pPr lvl="1"/>
            <a:r>
              <a:rPr lang="nl-NL" dirty="0">
                <a:hlinkClick r:id="rId3"/>
              </a:rPr>
              <a:t>cvroelen@vub.be</a:t>
            </a:r>
            <a:r>
              <a:rPr lang="nl-NL" dirty="0"/>
              <a:t>;</a:t>
            </a:r>
          </a:p>
          <a:p>
            <a:pPr lvl="1"/>
            <a:r>
              <a:rPr lang="nl-NL" dirty="0"/>
              <a:t>Tel. kantoor: 02/614.81.25;</a:t>
            </a:r>
          </a:p>
          <a:p>
            <a:pPr lvl="1"/>
            <a:r>
              <a:rPr lang="nl-NL" dirty="0"/>
              <a:t>Spreekuur:  op afspraak</a:t>
            </a:r>
          </a:p>
          <a:p>
            <a:endParaRPr lang="nl-NL" dirty="0">
              <a:solidFill>
                <a:srgbClr val="3C3D2F"/>
              </a:solidFill>
            </a:endParaRPr>
          </a:p>
        </p:txBody>
      </p:sp>
      <p:sp>
        <p:nvSpPr>
          <p:cNvPr id="5"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4" name="Tijdelijke aanduiding voor dianummer 3"/>
          <p:cNvSpPr>
            <a:spLocks noGrp="1"/>
          </p:cNvSpPr>
          <p:nvPr>
            <p:ph type="sldNum" sz="quarter" idx="12"/>
          </p:nvPr>
        </p:nvSpPr>
        <p:spPr>
          <a:xfrm>
            <a:off x="6553200" y="6597352"/>
            <a:ext cx="2590800" cy="260648"/>
          </a:xfrm>
          <a:noFill/>
        </p:spPr>
        <p:txBody>
          <a:bodyPr/>
          <a:lstStyle/>
          <a:p>
            <a:fld id="{5CAB3DCA-ADEC-4F28-8B55-054D50A9EA27}" type="slidenum">
              <a:rPr lang="en-US" sz="1400" b="1" i="1" smtClean="0">
                <a:solidFill>
                  <a:schemeClr val="tx1"/>
                </a:solidFill>
              </a:rPr>
              <a:pPr/>
              <a:t>1</a:t>
            </a:fld>
            <a:endParaRPr lang="en-US" sz="1400" b="1" i="1" dirty="0">
              <a:solidFill>
                <a:schemeClr val="tx1"/>
              </a:solidFill>
            </a:endParaRPr>
          </a:p>
        </p:txBody>
      </p:sp>
      <p:sp>
        <p:nvSpPr>
          <p:cNvPr id="6" name="Tekstvak 5"/>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(2)</a:t>
            </a:r>
            <a:endParaRPr lang="en-GB" dirty="0"/>
          </a:p>
        </p:txBody>
      </p:sp>
      <p:sp>
        <p:nvSpPr>
          <p:cNvPr id="30723" name="Rectangle 3"/>
          <p:cNvSpPr>
            <a:spLocks noGrp="1" noChangeArrowheads="1"/>
          </p:cNvSpPr>
          <p:nvPr>
            <p:ph type="body" idx="1"/>
          </p:nvPr>
        </p:nvSpPr>
        <p:spPr>
          <a:xfrm>
            <a:off x="179512" y="980728"/>
            <a:ext cx="8712968" cy="5544616"/>
          </a:xfrm>
        </p:spPr>
        <p:txBody>
          <a:bodyPr>
            <a:normAutofit/>
          </a:bodyPr>
          <a:lstStyle/>
          <a:p>
            <a:pPr>
              <a:lnSpc>
                <a:spcPct val="90000"/>
              </a:lnSpc>
            </a:pPr>
            <a:r>
              <a:rPr lang="nl-BE" dirty="0" err="1"/>
              <a:t>JIT-systeem</a:t>
            </a:r>
            <a:r>
              <a:rPr lang="nl-BE" dirty="0"/>
              <a:t>:</a:t>
            </a:r>
          </a:p>
          <a:p>
            <a:pPr lvl="1">
              <a:lnSpc>
                <a:spcPct val="90000"/>
              </a:lnSpc>
            </a:pPr>
            <a:r>
              <a:rPr lang="nl-BE" dirty="0"/>
              <a:t>Toevoer van materiaal op het moment zelf</a:t>
            </a:r>
          </a:p>
          <a:p>
            <a:pPr lvl="1">
              <a:lnSpc>
                <a:spcPct val="90000"/>
              </a:lnSpc>
            </a:pPr>
            <a:r>
              <a:rPr lang="nl-BE" dirty="0"/>
              <a:t>Vraaggedreven productiesysteem (pull </a:t>
            </a:r>
            <a:r>
              <a:rPr lang="nl-BE" dirty="0" err="1"/>
              <a:t>method</a:t>
            </a:r>
            <a:r>
              <a:rPr lang="nl-BE" dirty="0"/>
              <a:t>)</a:t>
            </a:r>
          </a:p>
          <a:p>
            <a:pPr lvl="2">
              <a:lnSpc>
                <a:spcPct val="90000"/>
              </a:lnSpc>
              <a:buNone/>
            </a:pPr>
            <a:r>
              <a:rPr lang="nl-BE" dirty="0">
                <a:sym typeface="Wingdings" pitchFamily="2" charset="2"/>
              </a:rPr>
              <a:t> Fordisme = aanbodsgedreven (push </a:t>
            </a:r>
            <a:r>
              <a:rPr lang="nl-BE" dirty="0" err="1">
                <a:sym typeface="Wingdings" pitchFamily="2" charset="2"/>
              </a:rPr>
              <a:t>method</a:t>
            </a:r>
            <a:r>
              <a:rPr lang="nl-BE" dirty="0">
                <a:sym typeface="Wingdings" pitchFamily="2" charset="2"/>
              </a:rPr>
              <a:t>)</a:t>
            </a:r>
          </a:p>
          <a:p>
            <a:pPr lvl="1">
              <a:lnSpc>
                <a:spcPct val="90000"/>
              </a:lnSpc>
            </a:pPr>
            <a:r>
              <a:rPr lang="nl-BE" dirty="0"/>
              <a:t>Voordelen:</a:t>
            </a:r>
          </a:p>
          <a:p>
            <a:pPr lvl="2">
              <a:lnSpc>
                <a:spcPct val="90000"/>
              </a:lnSpc>
            </a:pPr>
            <a:r>
              <a:rPr lang="nl-BE" dirty="0"/>
              <a:t>Kostenreductie</a:t>
            </a:r>
          </a:p>
          <a:p>
            <a:pPr lvl="2">
              <a:lnSpc>
                <a:spcPct val="90000"/>
              </a:lnSpc>
            </a:pPr>
            <a:r>
              <a:rPr lang="nl-BE" dirty="0"/>
              <a:t>Flexibel inspelen op marktvraag</a:t>
            </a:r>
          </a:p>
          <a:p>
            <a:pPr lvl="1">
              <a:lnSpc>
                <a:spcPct val="90000"/>
              </a:lnSpc>
            </a:pPr>
            <a:r>
              <a:rPr lang="nl-BE" dirty="0"/>
              <a:t>Productie verloopt als continue stroom:</a:t>
            </a:r>
          </a:p>
          <a:p>
            <a:pPr lvl="2">
              <a:lnSpc>
                <a:spcPct val="90000"/>
              </a:lnSpc>
            </a:pPr>
            <a:r>
              <a:rPr lang="nl-BE" dirty="0"/>
              <a:t>Onderdelen naadloos afstemmen</a:t>
            </a:r>
          </a:p>
          <a:p>
            <a:pPr lvl="2">
              <a:lnSpc>
                <a:spcPct val="90000"/>
              </a:lnSpc>
            </a:pPr>
            <a:r>
              <a:rPr lang="nl-BE" dirty="0"/>
              <a:t>Flexibel inspelen op gewijzigde vraag hoger op de ketting</a:t>
            </a:r>
          </a:p>
          <a:p>
            <a:pPr lvl="2">
              <a:lnSpc>
                <a:spcPct val="90000"/>
              </a:lnSpc>
            </a:pPr>
            <a:r>
              <a:rPr lang="nl-BE" dirty="0"/>
              <a:t>Flexibel personeel (numeriek en functioneel)</a:t>
            </a:r>
          </a:p>
          <a:p>
            <a:pPr lvl="1">
              <a:lnSpc>
                <a:spcPct val="90000"/>
              </a:lnSpc>
            </a:pPr>
            <a:r>
              <a:rPr lang="nl-BE" dirty="0"/>
              <a:t>Systeem van ‘Kanban’</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143875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N.B.: Soorten flexibiliteit</a:t>
            </a:r>
            <a:endParaRPr lang="en-GB" dirty="0"/>
          </a:p>
        </p:txBody>
      </p:sp>
      <p:sp>
        <p:nvSpPr>
          <p:cNvPr id="30723" name="Rectangle 3"/>
          <p:cNvSpPr>
            <a:spLocks noGrp="1" noChangeArrowheads="1"/>
          </p:cNvSpPr>
          <p:nvPr>
            <p:ph type="body" idx="1"/>
          </p:nvPr>
        </p:nvSpPr>
        <p:spPr>
          <a:xfrm>
            <a:off x="179512" y="980728"/>
            <a:ext cx="8712968" cy="5544616"/>
          </a:xfrm>
        </p:spPr>
        <p:txBody>
          <a:bodyPr>
            <a:normAutofit/>
          </a:bodyPr>
          <a:lstStyle/>
          <a:p>
            <a:pPr>
              <a:lnSpc>
                <a:spcPct val="90000"/>
              </a:lnSpc>
            </a:pPr>
            <a:r>
              <a:rPr lang="nl-BE" dirty="0"/>
              <a:t>Typologie van </a:t>
            </a:r>
            <a:r>
              <a:rPr lang="nl-BE" dirty="0" err="1"/>
              <a:t>Atkinson</a:t>
            </a:r>
            <a:r>
              <a:rPr lang="nl-BE" dirty="0"/>
              <a:t> (1984):</a:t>
            </a:r>
          </a:p>
          <a:p>
            <a:pPr lvl="1">
              <a:lnSpc>
                <a:spcPct val="90000"/>
              </a:lnSpc>
            </a:pPr>
            <a:r>
              <a:rPr lang="nl-BE" dirty="0"/>
              <a:t>Externe numerieke flexibiliteit:</a:t>
            </a:r>
          </a:p>
          <a:p>
            <a:pPr lvl="2">
              <a:lnSpc>
                <a:spcPct val="90000"/>
              </a:lnSpc>
            </a:pPr>
            <a:r>
              <a:rPr lang="nl-BE" dirty="0"/>
              <a:t>O.a. tijdelijke contracten, flexibele aanwerving en afvloeiing, …</a:t>
            </a:r>
          </a:p>
          <a:p>
            <a:pPr lvl="1">
              <a:lnSpc>
                <a:spcPct val="90000"/>
              </a:lnSpc>
            </a:pPr>
            <a:r>
              <a:rPr lang="nl-BE" dirty="0"/>
              <a:t>Interne numerieke flexibiliteit:</a:t>
            </a:r>
          </a:p>
          <a:p>
            <a:pPr lvl="2">
              <a:lnSpc>
                <a:spcPct val="90000"/>
              </a:lnSpc>
            </a:pPr>
            <a:r>
              <a:rPr lang="nl-BE" dirty="0"/>
              <a:t>O.a. deeltijds werk, ploegenwerk, overuren, …</a:t>
            </a:r>
          </a:p>
          <a:p>
            <a:pPr lvl="1">
              <a:lnSpc>
                <a:spcPct val="90000"/>
              </a:lnSpc>
            </a:pPr>
            <a:r>
              <a:rPr lang="nl-BE" dirty="0"/>
              <a:t>Functionele flexibiliteit: </a:t>
            </a:r>
          </a:p>
          <a:p>
            <a:pPr lvl="2">
              <a:lnSpc>
                <a:spcPct val="90000"/>
              </a:lnSpc>
            </a:pPr>
            <a:r>
              <a:rPr lang="nl-BE" dirty="0"/>
              <a:t>O.a. flexibele inzetbaarheid (horizontaal en verticaal);</a:t>
            </a:r>
          </a:p>
          <a:p>
            <a:pPr lvl="1">
              <a:lnSpc>
                <a:spcPct val="90000"/>
              </a:lnSpc>
            </a:pPr>
            <a:r>
              <a:rPr lang="nl-BE" dirty="0"/>
              <a:t>Financiële flexibiliteit:</a:t>
            </a:r>
          </a:p>
          <a:p>
            <a:pPr lvl="2">
              <a:lnSpc>
                <a:spcPct val="90000"/>
              </a:lnSpc>
            </a:pPr>
            <a:r>
              <a:rPr lang="nl-BE" dirty="0"/>
              <a:t>O.a. geïndividualiseerde en flexibele beloning;</a:t>
            </a:r>
          </a:p>
          <a:p>
            <a:pPr>
              <a:lnSpc>
                <a:spcPct val="90000"/>
              </a:lnSpc>
            </a:pPr>
            <a:r>
              <a:rPr lang="nl-BE" dirty="0"/>
              <a:t>Andere: vb. Locatieflexibiliteit (o.a. </a:t>
            </a:r>
            <a:r>
              <a:rPr lang="en-US" dirty="0"/>
              <a:t>outsourcing</a:t>
            </a:r>
            <a:r>
              <a:rPr lang="nl-BE" dirty="0"/>
              <a:t>)</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0347062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(3)</a:t>
            </a:r>
            <a:endParaRPr lang="en-GB" dirty="0"/>
          </a:p>
        </p:txBody>
      </p:sp>
      <p:sp>
        <p:nvSpPr>
          <p:cNvPr id="30723" name="Rectangle 3"/>
          <p:cNvSpPr>
            <a:spLocks noGrp="1" noChangeArrowheads="1"/>
          </p:cNvSpPr>
          <p:nvPr>
            <p:ph type="body" idx="1"/>
          </p:nvPr>
        </p:nvSpPr>
        <p:spPr>
          <a:xfrm>
            <a:off x="179512" y="980728"/>
            <a:ext cx="8640960" cy="5544616"/>
          </a:xfrm>
        </p:spPr>
        <p:txBody>
          <a:bodyPr>
            <a:normAutofit lnSpcReduction="10000"/>
          </a:bodyPr>
          <a:lstStyle/>
          <a:p>
            <a:pPr>
              <a:lnSpc>
                <a:spcPct val="90000"/>
              </a:lnSpc>
            </a:pPr>
            <a:r>
              <a:rPr lang="nl-BE" dirty="0"/>
              <a:t>Totale kwaliteitscontrole:</a:t>
            </a:r>
          </a:p>
          <a:p>
            <a:pPr lvl="1">
              <a:lnSpc>
                <a:spcPct val="90000"/>
              </a:lnSpc>
            </a:pPr>
            <a:r>
              <a:rPr lang="nl-BE" dirty="0"/>
              <a:t>JIT: materialen ‘perfect op tijd’ en ‘perfect in orde’</a:t>
            </a:r>
          </a:p>
          <a:p>
            <a:pPr lvl="2">
              <a:lnSpc>
                <a:spcPct val="90000"/>
              </a:lnSpc>
            </a:pPr>
            <a:r>
              <a:rPr lang="nl-BE" dirty="0"/>
              <a:t>‘waste’ (muda) uitschakelen </a:t>
            </a:r>
          </a:p>
          <a:p>
            <a:pPr lvl="1">
              <a:lnSpc>
                <a:spcPct val="90000"/>
              </a:lnSpc>
            </a:pPr>
            <a:r>
              <a:rPr lang="nl-BE" dirty="0"/>
              <a:t>Kwaliteitscontrole is cruciaal</a:t>
            </a:r>
          </a:p>
          <a:p>
            <a:pPr lvl="1">
              <a:lnSpc>
                <a:spcPct val="90000"/>
              </a:lnSpc>
            </a:pPr>
            <a:r>
              <a:rPr lang="nl-BE" dirty="0"/>
              <a:t>Verandert de rol van de productiearbeider:</a:t>
            </a:r>
          </a:p>
          <a:p>
            <a:pPr lvl="2">
              <a:lnSpc>
                <a:spcPct val="90000"/>
              </a:lnSpc>
            </a:pPr>
            <a:r>
              <a:rPr lang="nl-BE" dirty="0"/>
              <a:t>Defecten detecteren en herstellen</a:t>
            </a:r>
          </a:p>
          <a:p>
            <a:pPr lvl="2">
              <a:lnSpc>
                <a:spcPct val="90000"/>
              </a:lnSpc>
            </a:pPr>
            <a:r>
              <a:rPr lang="nl-BE" dirty="0"/>
              <a:t>Beter geschoolde en meervoudig inzetbare arbeiders</a:t>
            </a:r>
          </a:p>
          <a:p>
            <a:pPr lvl="1">
              <a:lnSpc>
                <a:spcPct val="90000"/>
              </a:lnSpc>
            </a:pPr>
            <a:r>
              <a:rPr lang="nl-BE" dirty="0"/>
              <a:t>Constant proces:</a:t>
            </a:r>
          </a:p>
          <a:p>
            <a:pPr lvl="2">
              <a:lnSpc>
                <a:spcPct val="90000"/>
              </a:lnSpc>
            </a:pPr>
            <a:r>
              <a:rPr lang="nl-BE" dirty="0">
                <a:sym typeface="Wingdings" pitchFamily="2" charset="2"/>
              </a:rPr>
              <a:t>Cyclus van beoordeling, plannen, implementeren,  evaluatie, …</a:t>
            </a:r>
            <a:endParaRPr lang="nl-BE" dirty="0"/>
          </a:p>
          <a:p>
            <a:pPr lvl="1">
              <a:lnSpc>
                <a:spcPct val="90000"/>
              </a:lnSpc>
            </a:pPr>
            <a:r>
              <a:rPr lang="nl-BE" dirty="0"/>
              <a:t>Kwaliteitscirkels (</a:t>
            </a:r>
            <a:r>
              <a:rPr lang="en-US" dirty="0"/>
              <a:t>Quality circles</a:t>
            </a:r>
            <a:r>
              <a:rPr lang="nl-BE" dirty="0"/>
              <a:t>): stimuleren van cultuur van verbetering</a:t>
            </a:r>
          </a:p>
          <a:p>
            <a:pPr lvl="1">
              <a:lnSpc>
                <a:spcPct val="90000"/>
              </a:lnSpc>
            </a:pPr>
            <a:r>
              <a:rPr lang="nl-BE" dirty="0"/>
              <a:t>Voordeel: betrokkenheid</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738514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6" name="Picture 2"/>
          <p:cNvPicPr>
            <a:picLocks noChangeAspect="1" noChangeArrowheads="1"/>
          </p:cNvPicPr>
          <p:nvPr/>
        </p:nvPicPr>
        <p:blipFill>
          <a:blip r:embed="rId3" cstate="print"/>
          <a:srcRect/>
          <a:stretch>
            <a:fillRect/>
          </a:stretch>
        </p:blipFill>
        <p:spPr bwMode="auto">
          <a:xfrm>
            <a:off x="2411760" y="404664"/>
            <a:ext cx="6552728" cy="5981270"/>
          </a:xfrm>
          <a:prstGeom prst="rect">
            <a:avLst/>
          </a:prstGeom>
          <a:noFill/>
          <a:ln w="9525">
            <a:noFill/>
            <a:miter lim="800000"/>
            <a:headEnd/>
            <a:tailEnd/>
          </a:ln>
        </p:spPr>
      </p:pic>
      <p:sp>
        <p:nvSpPr>
          <p:cNvPr id="7" name="Tekstvak 6"/>
          <p:cNvSpPr txBox="1"/>
          <p:nvPr/>
        </p:nvSpPr>
        <p:spPr>
          <a:xfrm>
            <a:off x="0" y="476672"/>
            <a:ext cx="2267744" cy="369332"/>
          </a:xfrm>
          <a:prstGeom prst="rect">
            <a:avLst/>
          </a:prstGeom>
          <a:noFill/>
        </p:spPr>
        <p:txBody>
          <a:bodyPr wrap="square" rtlCol="0">
            <a:spAutoFit/>
          </a:bodyPr>
          <a:lstStyle/>
          <a:p>
            <a:pPr algn="ctr"/>
            <a:r>
              <a:rPr lang="nl-BE" b="1" dirty="0" err="1"/>
              <a:t>Kaizen-systeem</a:t>
            </a:r>
            <a:endParaRPr lang="nl-BE" b="1" dirty="0"/>
          </a:p>
        </p:txBody>
      </p:sp>
    </p:spTree>
    <p:extLst>
      <p:ext uri="{BB962C8B-B14F-4D97-AF65-F5344CB8AC3E}">
        <p14:creationId xmlns:p14="http://schemas.microsoft.com/office/powerpoint/2010/main" val="2299088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(4)</a:t>
            </a:r>
            <a:endParaRPr lang="en-GB" dirty="0"/>
          </a:p>
        </p:txBody>
      </p:sp>
      <p:sp>
        <p:nvSpPr>
          <p:cNvPr id="30723" name="Rectangle 3"/>
          <p:cNvSpPr>
            <a:spLocks noGrp="1" noChangeArrowheads="1"/>
          </p:cNvSpPr>
          <p:nvPr>
            <p:ph type="body" idx="1"/>
          </p:nvPr>
        </p:nvSpPr>
        <p:spPr>
          <a:xfrm>
            <a:off x="179512" y="980728"/>
            <a:ext cx="8712968" cy="5544616"/>
          </a:xfrm>
        </p:spPr>
        <p:txBody>
          <a:bodyPr>
            <a:normAutofit/>
          </a:bodyPr>
          <a:lstStyle/>
          <a:p>
            <a:pPr>
              <a:lnSpc>
                <a:spcPct val="90000"/>
              </a:lnSpc>
            </a:pPr>
            <a:r>
              <a:rPr lang="nl-BE" dirty="0"/>
              <a:t>Teamwerk:</a:t>
            </a:r>
          </a:p>
          <a:p>
            <a:pPr lvl="1">
              <a:lnSpc>
                <a:spcPct val="90000"/>
              </a:lnSpc>
            </a:pPr>
            <a:r>
              <a:rPr lang="nl-BE" dirty="0"/>
              <a:t>Cruciaal voor welslagen JIT en Kaizen</a:t>
            </a:r>
          </a:p>
          <a:p>
            <a:pPr lvl="1">
              <a:lnSpc>
                <a:spcPct val="90000"/>
              </a:lnSpc>
            </a:pPr>
            <a:r>
              <a:rPr lang="nl-BE" dirty="0"/>
              <a:t>Omvat 2 aspecten:</a:t>
            </a:r>
          </a:p>
          <a:p>
            <a:pPr lvl="2">
              <a:lnSpc>
                <a:spcPct val="90000"/>
              </a:lnSpc>
            </a:pPr>
            <a:r>
              <a:rPr lang="nl-BE" dirty="0"/>
              <a:t>Bedrijfscultuur: naar ‘wij-cultuur’ i.p.v ‘zij en ons-cultuur’</a:t>
            </a:r>
          </a:p>
          <a:p>
            <a:pPr lvl="2">
              <a:lnSpc>
                <a:spcPct val="90000"/>
              </a:lnSpc>
            </a:pPr>
            <a:r>
              <a:rPr lang="nl-BE" dirty="0"/>
              <a:t>Concrete instelling: als team oplossingen zoeken in concrete situaties</a:t>
            </a:r>
          </a:p>
          <a:p>
            <a:pPr lvl="1">
              <a:lnSpc>
                <a:spcPct val="90000"/>
              </a:lnSpc>
            </a:pPr>
            <a:r>
              <a:rPr lang="nl-BE" dirty="0"/>
              <a:t>Resultaat: meer egalitaire relaties, vervagen tussenschotten tussen personeelsniveaus</a:t>
            </a:r>
          </a:p>
          <a:p>
            <a:pPr lvl="2">
              <a:lnSpc>
                <a:spcPct val="90000"/>
              </a:lnSpc>
            </a:pPr>
            <a:r>
              <a:rPr lang="nl-BE" dirty="0"/>
              <a:t>Grotere identificatie met de organisatie?</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565368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(5)</a:t>
            </a:r>
            <a:endParaRPr lang="en-GB" dirty="0"/>
          </a:p>
        </p:txBody>
      </p:sp>
      <p:sp>
        <p:nvSpPr>
          <p:cNvPr id="30723" name="Rectangle 3"/>
          <p:cNvSpPr>
            <a:spLocks noGrp="1" noChangeArrowheads="1"/>
          </p:cNvSpPr>
          <p:nvPr>
            <p:ph type="body" idx="1"/>
          </p:nvPr>
        </p:nvSpPr>
        <p:spPr>
          <a:xfrm>
            <a:off x="179512" y="980728"/>
            <a:ext cx="8712968" cy="5400600"/>
          </a:xfrm>
        </p:spPr>
        <p:txBody>
          <a:bodyPr>
            <a:normAutofit lnSpcReduction="10000"/>
          </a:bodyPr>
          <a:lstStyle/>
          <a:p>
            <a:pPr>
              <a:lnSpc>
                <a:spcPct val="90000"/>
              </a:lnSpc>
            </a:pPr>
            <a:r>
              <a:rPr lang="nl-BE" dirty="0"/>
              <a:t>Evaluatie: Post of </a:t>
            </a:r>
            <a:r>
              <a:rPr lang="nl-BE" dirty="0" err="1"/>
              <a:t>Neo</a:t>
            </a:r>
            <a:r>
              <a:rPr lang="nl-BE" dirty="0"/>
              <a:t>?</a:t>
            </a:r>
          </a:p>
          <a:p>
            <a:pPr lvl="1">
              <a:lnSpc>
                <a:spcPct val="90000"/>
              </a:lnSpc>
            </a:pPr>
            <a:r>
              <a:rPr lang="nl-BE" dirty="0"/>
              <a:t>Kenmerken arbeidstaak:</a:t>
            </a:r>
          </a:p>
          <a:p>
            <a:pPr lvl="2">
              <a:lnSpc>
                <a:spcPct val="90000"/>
              </a:lnSpc>
            </a:pPr>
            <a:r>
              <a:rPr lang="nl-BE" dirty="0"/>
              <a:t>Eerder ‘multitasking’ dan ‘multiskilling’ </a:t>
            </a:r>
            <a:r>
              <a:rPr lang="nl-BE" dirty="0">
                <a:sym typeface="Wingdings" pitchFamily="2" charset="2"/>
              </a:rPr>
              <a:t> flexibilisering van het Tayloristische model</a:t>
            </a:r>
          </a:p>
          <a:p>
            <a:pPr lvl="2">
              <a:lnSpc>
                <a:spcPct val="90000"/>
              </a:lnSpc>
            </a:pPr>
            <a:r>
              <a:rPr lang="nl-BE" dirty="0">
                <a:sym typeface="Wingdings" pitchFamily="2" charset="2"/>
              </a:rPr>
              <a:t>Hoofdbekommernis blijft rationalisering</a:t>
            </a:r>
            <a:endParaRPr lang="nl-BE" dirty="0"/>
          </a:p>
          <a:p>
            <a:pPr lvl="2">
              <a:lnSpc>
                <a:spcPct val="90000"/>
              </a:lnSpc>
            </a:pPr>
            <a:r>
              <a:rPr lang="nl-BE" dirty="0"/>
              <a:t>DUS: eerder ‘Neo-Tayloristisch’</a:t>
            </a:r>
          </a:p>
          <a:p>
            <a:pPr lvl="1">
              <a:lnSpc>
                <a:spcPct val="90000"/>
              </a:lnSpc>
            </a:pPr>
            <a:r>
              <a:rPr lang="nl-BE" dirty="0"/>
              <a:t>Controle over de arbeidstaak:</a:t>
            </a:r>
          </a:p>
          <a:p>
            <a:pPr lvl="2">
              <a:lnSpc>
                <a:spcPct val="90000"/>
              </a:lnSpc>
            </a:pPr>
            <a:r>
              <a:rPr lang="nl-BE" dirty="0"/>
              <a:t>Ondanks teamwerk, lopende band niet overboord</a:t>
            </a:r>
          </a:p>
          <a:p>
            <a:pPr lvl="2">
              <a:lnSpc>
                <a:spcPct val="90000"/>
              </a:lnSpc>
            </a:pPr>
            <a:r>
              <a:rPr lang="nl-BE" dirty="0">
                <a:sym typeface="Wingdings" pitchFamily="2" charset="2"/>
              </a:rPr>
              <a:t>‘Management by stress’?</a:t>
            </a:r>
          </a:p>
          <a:p>
            <a:pPr lvl="2">
              <a:lnSpc>
                <a:spcPct val="90000"/>
              </a:lnSpc>
            </a:pPr>
            <a:r>
              <a:rPr lang="nl-BE" dirty="0">
                <a:sym typeface="Wingdings" pitchFamily="2" charset="2"/>
              </a:rPr>
              <a:t>DUS: duidelijk ‘</a:t>
            </a:r>
            <a:r>
              <a:rPr lang="nl-BE" dirty="0"/>
              <a:t>Neo-Tayloristisch’</a:t>
            </a:r>
          </a:p>
          <a:p>
            <a:pPr lvl="1">
              <a:lnSpc>
                <a:spcPct val="90000"/>
              </a:lnSpc>
            </a:pPr>
            <a:r>
              <a:rPr lang="nl-BE" dirty="0"/>
              <a:t>Mate van standaardisatie:</a:t>
            </a:r>
          </a:p>
          <a:p>
            <a:pPr lvl="2">
              <a:lnSpc>
                <a:spcPct val="90000"/>
              </a:lnSpc>
            </a:pPr>
            <a:r>
              <a:rPr lang="nl-BE" dirty="0"/>
              <a:t>Flexibel productiesysteem: daadwerkelijke de-standaardisatie</a:t>
            </a:r>
          </a:p>
          <a:p>
            <a:pPr lvl="2">
              <a:lnSpc>
                <a:spcPct val="90000"/>
              </a:lnSpc>
            </a:pPr>
            <a:r>
              <a:rPr lang="nl-BE" dirty="0"/>
              <a:t>DUS: eerder ‘Post-Fordistisch’</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506903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(6)</a:t>
            </a:r>
            <a:endParaRPr lang="en-GB" dirty="0"/>
          </a:p>
        </p:txBody>
      </p:sp>
      <p:sp>
        <p:nvSpPr>
          <p:cNvPr id="30723" name="Rectangle 3"/>
          <p:cNvSpPr>
            <a:spLocks noGrp="1" noChangeArrowheads="1"/>
          </p:cNvSpPr>
          <p:nvPr>
            <p:ph type="body" idx="1"/>
          </p:nvPr>
        </p:nvSpPr>
        <p:spPr>
          <a:xfrm>
            <a:off x="179512" y="1124744"/>
            <a:ext cx="8712968" cy="5544616"/>
          </a:xfrm>
        </p:spPr>
        <p:txBody>
          <a:bodyPr>
            <a:normAutofit/>
          </a:bodyPr>
          <a:lstStyle/>
          <a:p>
            <a:pPr>
              <a:lnSpc>
                <a:spcPct val="90000"/>
              </a:lnSpc>
            </a:pPr>
            <a:endParaRPr lang="nl-BE" dirty="0"/>
          </a:p>
          <a:p>
            <a:pPr>
              <a:lnSpc>
                <a:spcPct val="90000"/>
              </a:lnSpc>
            </a:pPr>
            <a:r>
              <a:rPr lang="nl-BE" dirty="0"/>
              <a:t>Conclusie:</a:t>
            </a:r>
          </a:p>
          <a:p>
            <a:pPr lvl="1">
              <a:lnSpc>
                <a:spcPct val="90000"/>
              </a:lnSpc>
            </a:pPr>
            <a:r>
              <a:rPr lang="nl-BE" dirty="0"/>
              <a:t>Eerder flexibel Taylorisme dan Post-Fordisme</a:t>
            </a:r>
          </a:p>
          <a:p>
            <a:pPr lvl="1">
              <a:lnSpc>
                <a:spcPct val="90000"/>
              </a:lnSpc>
            </a:pPr>
            <a:r>
              <a:rPr lang="nl-BE" dirty="0" err="1"/>
              <a:t>Lean</a:t>
            </a:r>
            <a:r>
              <a:rPr lang="nl-BE" dirty="0"/>
              <a:t> </a:t>
            </a:r>
            <a:r>
              <a:rPr lang="nl-BE" dirty="0" err="1"/>
              <a:t>production</a:t>
            </a:r>
            <a:r>
              <a:rPr lang="nl-BE" dirty="0"/>
              <a:t> is </a:t>
            </a:r>
            <a:r>
              <a:rPr lang="nl-BE" dirty="0" err="1"/>
              <a:t>mean</a:t>
            </a:r>
            <a:r>
              <a:rPr lang="nl-BE" dirty="0"/>
              <a:t> </a:t>
            </a:r>
            <a:r>
              <a:rPr lang="nl-BE" dirty="0" err="1"/>
              <a:t>production</a:t>
            </a:r>
            <a:r>
              <a:rPr lang="nl-BE" dirty="0"/>
              <a:t>?</a:t>
            </a:r>
          </a:p>
          <a:p>
            <a:pPr>
              <a:lnSpc>
                <a:spcPct val="90000"/>
              </a:lnSpc>
            </a:pPr>
            <a:endParaRPr lang="nl-BE"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2050" name="Picture 2"/>
          <p:cNvPicPr>
            <a:picLocks noChangeAspect="1" noChangeArrowheads="1"/>
          </p:cNvPicPr>
          <p:nvPr/>
        </p:nvPicPr>
        <p:blipFill>
          <a:blip r:embed="rId3" cstate="print"/>
          <a:srcRect/>
          <a:stretch>
            <a:fillRect/>
          </a:stretch>
        </p:blipFill>
        <p:spPr bwMode="auto">
          <a:xfrm>
            <a:off x="0" y="3356992"/>
            <a:ext cx="9144000" cy="2628996"/>
          </a:xfrm>
          <a:prstGeom prst="rect">
            <a:avLst/>
          </a:prstGeom>
          <a:noFill/>
          <a:ln w="9525">
            <a:noFill/>
            <a:miter lim="800000"/>
            <a:headEnd/>
            <a:tailEnd/>
          </a:ln>
        </p:spPr>
      </p:pic>
    </p:spTree>
    <p:extLst>
      <p:ext uri="{BB962C8B-B14F-4D97-AF65-F5344CB8AC3E}">
        <p14:creationId xmlns:p14="http://schemas.microsoft.com/office/powerpoint/2010/main" val="2324632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McDonaldisme</a:t>
            </a:r>
            <a:r>
              <a:rPr lang="nl-BE" dirty="0"/>
              <a:t> (1)</a:t>
            </a:r>
            <a:endParaRPr lang="en-GB" dirty="0"/>
          </a:p>
        </p:txBody>
      </p:sp>
      <p:sp>
        <p:nvSpPr>
          <p:cNvPr id="30723" name="Rectangle 3"/>
          <p:cNvSpPr>
            <a:spLocks noGrp="1" noChangeArrowheads="1"/>
          </p:cNvSpPr>
          <p:nvPr>
            <p:ph type="body" idx="1"/>
          </p:nvPr>
        </p:nvSpPr>
        <p:spPr>
          <a:xfrm>
            <a:off x="179512" y="1412776"/>
            <a:ext cx="6120680" cy="5112568"/>
          </a:xfrm>
        </p:spPr>
        <p:txBody>
          <a:bodyPr>
            <a:normAutofit/>
          </a:bodyPr>
          <a:lstStyle/>
          <a:p>
            <a:pPr>
              <a:lnSpc>
                <a:spcPct val="90000"/>
              </a:lnSpc>
            </a:pPr>
            <a:r>
              <a:rPr lang="nl-BE" dirty="0"/>
              <a:t>Onderzoek naar ‘interactieve dienstverlenende arbeid’:</a:t>
            </a:r>
          </a:p>
          <a:p>
            <a:pPr lvl="1">
              <a:lnSpc>
                <a:spcPct val="90000"/>
              </a:lnSpc>
            </a:pPr>
            <a:r>
              <a:rPr lang="nl-BE" dirty="0"/>
              <a:t>O.a. </a:t>
            </a:r>
            <a:r>
              <a:rPr lang="nl-BE" i="1" dirty="0"/>
              <a:t>George Ritzer</a:t>
            </a:r>
            <a:r>
              <a:rPr lang="nl-BE" dirty="0"/>
              <a:t>: organisatie van arbeid bij McDonalds</a:t>
            </a:r>
          </a:p>
          <a:p>
            <a:pPr lvl="2">
              <a:lnSpc>
                <a:spcPct val="90000"/>
              </a:lnSpc>
            </a:pPr>
            <a:r>
              <a:rPr lang="nl-BE" dirty="0"/>
              <a:t>Toekomstmodel voor dienstverlenende sector</a:t>
            </a:r>
          </a:p>
          <a:p>
            <a:pPr>
              <a:lnSpc>
                <a:spcPct val="90000"/>
              </a:lnSpc>
            </a:pPr>
            <a:r>
              <a:rPr lang="nl-BE" dirty="0" err="1"/>
              <a:t>McDonalds</a:t>
            </a:r>
            <a:r>
              <a:rPr lang="nl-BE" dirty="0"/>
              <a:t>’ fastfoodfabriek:</a:t>
            </a:r>
          </a:p>
          <a:p>
            <a:pPr lvl="1">
              <a:lnSpc>
                <a:spcPct val="90000"/>
              </a:lnSpc>
            </a:pPr>
            <a:r>
              <a:rPr lang="nl-BE" dirty="0"/>
              <a:t>Fordistisch?</a:t>
            </a:r>
          </a:p>
          <a:p>
            <a:pPr lvl="1">
              <a:lnSpc>
                <a:spcPct val="90000"/>
              </a:lnSpc>
            </a:pPr>
            <a:r>
              <a:rPr lang="nl-BE" u="sng" dirty="0">
                <a:hlinkClick r:id="rId3"/>
              </a:rPr>
              <a:t>http://youtu.be/3LF_ofBrgfU</a:t>
            </a:r>
            <a:endParaRPr lang="nl-BE"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2050" name="Picture 2"/>
          <p:cNvPicPr>
            <a:picLocks noChangeAspect="1" noChangeArrowheads="1"/>
          </p:cNvPicPr>
          <p:nvPr/>
        </p:nvPicPr>
        <p:blipFill>
          <a:blip r:embed="rId4" cstate="print"/>
          <a:srcRect/>
          <a:stretch>
            <a:fillRect/>
          </a:stretch>
        </p:blipFill>
        <p:spPr bwMode="auto">
          <a:xfrm>
            <a:off x="6588224" y="1412776"/>
            <a:ext cx="2555776" cy="3852549"/>
          </a:xfrm>
          <a:prstGeom prst="rect">
            <a:avLst/>
          </a:prstGeom>
          <a:noFill/>
          <a:ln w="9525">
            <a:noFill/>
            <a:miter lim="800000"/>
            <a:headEnd/>
            <a:tailEnd/>
          </a:ln>
        </p:spPr>
      </p:pic>
    </p:spTree>
    <p:extLst>
      <p:ext uri="{BB962C8B-B14F-4D97-AF65-F5344CB8AC3E}">
        <p14:creationId xmlns:p14="http://schemas.microsoft.com/office/powerpoint/2010/main" val="1111741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Neo: McDonaldisme (2)</a:t>
            </a:r>
            <a:endParaRPr lang="en-GB" dirty="0"/>
          </a:p>
        </p:txBody>
      </p:sp>
      <p:sp>
        <p:nvSpPr>
          <p:cNvPr id="30723" name="Rectangle 3"/>
          <p:cNvSpPr>
            <a:spLocks noGrp="1" noChangeArrowheads="1"/>
          </p:cNvSpPr>
          <p:nvPr>
            <p:ph type="body" idx="1"/>
          </p:nvPr>
        </p:nvSpPr>
        <p:spPr>
          <a:xfrm>
            <a:off x="179512" y="1340768"/>
            <a:ext cx="8568952" cy="5184576"/>
          </a:xfrm>
        </p:spPr>
        <p:txBody>
          <a:bodyPr>
            <a:normAutofit/>
          </a:bodyPr>
          <a:lstStyle/>
          <a:p>
            <a:pPr>
              <a:lnSpc>
                <a:spcPct val="90000"/>
              </a:lnSpc>
            </a:pPr>
            <a:r>
              <a:rPr lang="nl-BE" dirty="0"/>
              <a:t>Fordistische productietechnieken: </a:t>
            </a:r>
          </a:p>
          <a:p>
            <a:pPr lvl="1">
              <a:lnSpc>
                <a:spcPct val="90000"/>
              </a:lnSpc>
            </a:pPr>
            <a:r>
              <a:rPr lang="nl-BE" dirty="0"/>
              <a:t>Fragmentering van de arbeidstaak:</a:t>
            </a:r>
          </a:p>
          <a:p>
            <a:pPr lvl="2">
              <a:lnSpc>
                <a:spcPct val="90000"/>
              </a:lnSpc>
            </a:pPr>
            <a:r>
              <a:rPr lang="nl-BE" dirty="0"/>
              <a:t>Werkroutines gestandaardiseerd en opgesplitst</a:t>
            </a:r>
          </a:p>
          <a:p>
            <a:pPr lvl="2">
              <a:lnSpc>
                <a:spcPct val="90000"/>
              </a:lnSpc>
            </a:pPr>
            <a:r>
              <a:rPr lang="nl-BE" dirty="0"/>
              <a:t>Opleiding is minimaal</a:t>
            </a:r>
          </a:p>
          <a:p>
            <a:pPr lvl="1">
              <a:lnSpc>
                <a:spcPct val="90000"/>
              </a:lnSpc>
            </a:pPr>
            <a:r>
              <a:rPr lang="nl-BE" dirty="0"/>
              <a:t>Assemblagelijnachtige productie en consumptie</a:t>
            </a:r>
          </a:p>
          <a:p>
            <a:pPr lvl="1">
              <a:lnSpc>
                <a:spcPct val="90000"/>
              </a:lnSpc>
            </a:pPr>
            <a:r>
              <a:rPr lang="nl-BE" dirty="0"/>
              <a:t>Rigide technologie voor smalle range gestandaardiseerde producten</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01936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Neo: McDonaldisme (3)</a:t>
            </a:r>
            <a:endParaRPr lang="en-GB" dirty="0"/>
          </a:p>
        </p:txBody>
      </p:sp>
      <p:sp>
        <p:nvSpPr>
          <p:cNvPr id="30723" name="Rectangle 3"/>
          <p:cNvSpPr>
            <a:spLocks noGrp="1" noChangeArrowheads="1"/>
          </p:cNvSpPr>
          <p:nvPr>
            <p:ph type="body" idx="1"/>
          </p:nvPr>
        </p:nvSpPr>
        <p:spPr>
          <a:xfrm>
            <a:off x="179512" y="980728"/>
            <a:ext cx="8784976" cy="5544616"/>
          </a:xfrm>
        </p:spPr>
        <p:txBody>
          <a:bodyPr>
            <a:normAutofit/>
          </a:bodyPr>
          <a:lstStyle/>
          <a:p>
            <a:pPr>
              <a:lnSpc>
                <a:spcPct val="90000"/>
              </a:lnSpc>
            </a:pPr>
            <a:r>
              <a:rPr lang="nl-BE" dirty="0"/>
              <a:t>Ook verschilpunten:</a:t>
            </a:r>
          </a:p>
          <a:p>
            <a:pPr lvl="1">
              <a:lnSpc>
                <a:spcPct val="90000"/>
              </a:lnSpc>
            </a:pPr>
            <a:r>
              <a:rPr lang="nl-BE" dirty="0"/>
              <a:t>De aanwezigheid van klanten </a:t>
            </a:r>
            <a:r>
              <a:rPr lang="nl-BE" dirty="0">
                <a:sym typeface="Wingdings" pitchFamily="2" charset="2"/>
              </a:rPr>
              <a:t> 3-dimensionele controledynamiek  Onvoorspelbaarheid:</a:t>
            </a:r>
          </a:p>
          <a:p>
            <a:pPr lvl="1">
              <a:lnSpc>
                <a:spcPct val="90000"/>
              </a:lnSpc>
            </a:pPr>
            <a:r>
              <a:rPr lang="nl-BE" dirty="0"/>
              <a:t>‘Mass customisation’:</a:t>
            </a:r>
          </a:p>
          <a:p>
            <a:pPr lvl="2">
              <a:lnSpc>
                <a:spcPct val="90000"/>
              </a:lnSpc>
            </a:pPr>
            <a:r>
              <a:rPr lang="nl-BE" dirty="0"/>
              <a:t>Recent: meer keuze en kwaliteit tegen aanvaardbare prijs</a:t>
            </a:r>
          </a:p>
          <a:p>
            <a:pPr lvl="2">
              <a:lnSpc>
                <a:spcPct val="90000"/>
              </a:lnSpc>
            </a:pPr>
            <a:r>
              <a:rPr lang="nl-BE" dirty="0"/>
              <a:t>Inspelen op gewijzigde marktvraag </a:t>
            </a:r>
            <a:r>
              <a:rPr lang="nl-BE" dirty="0">
                <a:sym typeface="Wingdings" pitchFamily="2" charset="2"/>
              </a:rPr>
              <a:t> ‘Japanisation’</a:t>
            </a:r>
            <a:endParaRPr lang="nl-BE" dirty="0"/>
          </a:p>
          <a:p>
            <a:pPr lvl="1">
              <a:lnSpc>
                <a:spcPct val="90000"/>
              </a:lnSpc>
            </a:pPr>
            <a:r>
              <a:rPr lang="nl-BE" dirty="0"/>
              <a:t>Teamwerk:</a:t>
            </a:r>
          </a:p>
          <a:p>
            <a:pPr lvl="2">
              <a:lnSpc>
                <a:spcPct val="90000"/>
              </a:lnSpc>
            </a:pPr>
            <a:r>
              <a:rPr lang="nl-BE" dirty="0"/>
              <a:t>Gedrild team zonder ervaring in restaurantsector</a:t>
            </a:r>
          </a:p>
          <a:p>
            <a:pPr lvl="2">
              <a:lnSpc>
                <a:spcPct val="90000"/>
              </a:lnSpc>
            </a:pPr>
            <a:r>
              <a:rPr lang="nl-BE" dirty="0"/>
              <a:t>Multifunctioneel opgeleid en multi-inzetbaar:</a:t>
            </a:r>
          </a:p>
          <a:p>
            <a:pPr>
              <a:lnSpc>
                <a:spcPct val="90000"/>
              </a:lnSpc>
            </a:pPr>
            <a:r>
              <a:rPr lang="nl-BE" dirty="0"/>
              <a:t>DUS:</a:t>
            </a:r>
          </a:p>
          <a:p>
            <a:pPr lvl="1">
              <a:lnSpc>
                <a:spcPct val="90000"/>
              </a:lnSpc>
            </a:pPr>
            <a:r>
              <a:rPr lang="nl-BE" dirty="0"/>
              <a:t>Fordistisch geïnspireerd met Neo-Fordistische modificaties</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541491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Arbeidssociologie – Les 7 – Kritische debatten vervolg (H7) &amp; Hedendaagse arbeidsorganisatiemodellen (H8) </a:t>
            </a:r>
          </a:p>
        </p:txBody>
      </p:sp>
      <p:sp>
        <p:nvSpPr>
          <p:cNvPr id="30722" name="Rectangle 2"/>
          <p:cNvSpPr>
            <a:spLocks noGrp="1" noChangeArrowheads="1"/>
          </p:cNvSpPr>
          <p:nvPr>
            <p:ph type="title"/>
          </p:nvPr>
        </p:nvSpPr>
        <p:spPr>
          <a:xfrm>
            <a:off x="0" y="221565"/>
            <a:ext cx="9144000" cy="836712"/>
          </a:xfrm>
        </p:spPr>
        <p:txBody>
          <a:bodyPr>
            <a:noAutofit/>
          </a:bodyPr>
          <a:lstStyle/>
          <a:p>
            <a:r>
              <a:rPr lang="nl-BE" sz="3400" dirty="0"/>
              <a:t>Gastles 2: Nicolas Muylle &amp; Joris Wagemakers</a:t>
            </a:r>
            <a:endParaRPr lang="en-GB" sz="3400" dirty="0"/>
          </a:p>
        </p:txBody>
      </p:sp>
      <p:sp>
        <p:nvSpPr>
          <p:cNvPr id="30723" name="Rectangle 3"/>
          <p:cNvSpPr>
            <a:spLocks noGrp="1" noChangeArrowheads="1"/>
          </p:cNvSpPr>
          <p:nvPr>
            <p:ph type="body" idx="1"/>
          </p:nvPr>
        </p:nvSpPr>
        <p:spPr>
          <a:xfrm>
            <a:off x="493052" y="1095176"/>
            <a:ext cx="8109792" cy="5255266"/>
          </a:xfrm>
        </p:spPr>
        <p:txBody>
          <a:bodyPr>
            <a:normAutofit/>
          </a:bodyPr>
          <a:lstStyle/>
          <a:p>
            <a:pPr marL="0" indent="0">
              <a:lnSpc>
                <a:spcPct val="90000"/>
              </a:lnSpc>
              <a:buNone/>
            </a:pPr>
            <a:r>
              <a:rPr lang="nl-BE" dirty="0">
                <a:sym typeface="Wingdings" pitchFamily="2" charset="2"/>
              </a:rPr>
              <a:t>Thema: “De Brusselse arbeidsmarkt: kenmerken, beleid, troeven en uitdagingen”</a:t>
            </a:r>
          </a:p>
          <a:p>
            <a:pPr>
              <a:lnSpc>
                <a:spcPct val="90000"/>
              </a:lnSpc>
            </a:pPr>
            <a:r>
              <a:rPr lang="nl-BE" sz="2400" dirty="0">
                <a:sym typeface="Wingdings" pitchFamily="2" charset="2"/>
              </a:rPr>
              <a:t>31 maart – 18-20u</a:t>
            </a:r>
          </a:p>
          <a:p>
            <a:pPr>
              <a:lnSpc>
                <a:spcPct val="90000"/>
              </a:lnSpc>
            </a:pPr>
            <a:r>
              <a:rPr lang="nl-BE" sz="2400" dirty="0">
                <a:sym typeface="Wingdings" pitchFamily="2" charset="2"/>
              </a:rPr>
              <a:t>MS Teams – Link wordt gestuurd!</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
        <p:nvSpPr>
          <p:cNvPr id="7" name="TextBox 6"/>
          <p:cNvSpPr txBox="1"/>
          <p:nvPr/>
        </p:nvSpPr>
        <p:spPr>
          <a:xfrm>
            <a:off x="467544" y="6097270"/>
            <a:ext cx="8280920" cy="369332"/>
          </a:xfrm>
          <a:prstGeom prst="rect">
            <a:avLst/>
          </a:prstGeom>
          <a:noFill/>
        </p:spPr>
        <p:txBody>
          <a:bodyPr wrap="square" rtlCol="0">
            <a:spAutoFit/>
          </a:bodyPr>
          <a:lstStyle/>
          <a:p>
            <a:pPr algn="ctr"/>
            <a:r>
              <a:rPr lang="en-US" dirty="0">
                <a:hlinkClick r:id="rId3"/>
              </a:rPr>
              <a:t>https://www.actiris.brussels/nl/burgers/view-brussels/</a:t>
            </a:r>
            <a:r>
              <a:rPr lang="en-US" dirty="0"/>
              <a:t> </a:t>
            </a:r>
          </a:p>
        </p:txBody>
      </p:sp>
      <p:sp>
        <p:nvSpPr>
          <p:cNvPr id="14" name="TextBox 13">
            <a:extLst>
              <a:ext uri="{FF2B5EF4-FFF2-40B4-BE49-F238E27FC236}">
                <a16:creationId xmlns:a16="http://schemas.microsoft.com/office/drawing/2014/main" id="{ED284C3B-337F-BF4A-B8FB-2B3E02E766AF}"/>
              </a:ext>
            </a:extLst>
          </p:cNvPr>
          <p:cNvSpPr txBox="1"/>
          <p:nvPr/>
        </p:nvSpPr>
        <p:spPr>
          <a:xfrm>
            <a:off x="727130" y="5682733"/>
            <a:ext cx="2311434" cy="338555"/>
          </a:xfrm>
          <a:prstGeom prst="rect">
            <a:avLst/>
          </a:prstGeom>
          <a:noFill/>
        </p:spPr>
        <p:txBody>
          <a:bodyPr wrap="square" rtlCol="0">
            <a:spAutoFit/>
          </a:bodyPr>
          <a:lstStyle/>
          <a:p>
            <a:pPr algn="ctr"/>
            <a:r>
              <a:rPr lang="en-US" sz="1400" b="1" i="1" dirty="0"/>
              <a:t>.View Brussels</a:t>
            </a:r>
          </a:p>
        </p:txBody>
      </p:sp>
      <p:pic>
        <p:nvPicPr>
          <p:cNvPr id="3" name="Afbeelding 2">
            <a:extLst>
              <a:ext uri="{FF2B5EF4-FFF2-40B4-BE49-F238E27FC236}">
                <a16:creationId xmlns:a16="http://schemas.microsoft.com/office/drawing/2014/main" id="{0C867E51-FE88-D24B-A2B6-DC325B0D6E80}"/>
              </a:ext>
            </a:extLst>
          </p:cNvPr>
          <p:cNvPicPr>
            <a:picLocks noChangeAspect="1"/>
          </p:cNvPicPr>
          <p:nvPr/>
        </p:nvPicPr>
        <p:blipFill>
          <a:blip r:embed="rId4"/>
          <a:stretch>
            <a:fillRect/>
          </a:stretch>
        </p:blipFill>
        <p:spPr>
          <a:xfrm>
            <a:off x="539552" y="3036078"/>
            <a:ext cx="2542577" cy="2650010"/>
          </a:xfrm>
          <a:prstGeom prst="rect">
            <a:avLst/>
          </a:prstGeom>
        </p:spPr>
      </p:pic>
      <p:pic>
        <p:nvPicPr>
          <p:cNvPr id="4" name="Afbeelding 3">
            <a:extLst>
              <a:ext uri="{FF2B5EF4-FFF2-40B4-BE49-F238E27FC236}">
                <a16:creationId xmlns:a16="http://schemas.microsoft.com/office/drawing/2014/main" id="{F3FAF854-8C0A-3943-8BC0-2A96A151FD66}"/>
              </a:ext>
            </a:extLst>
          </p:cNvPr>
          <p:cNvPicPr>
            <a:picLocks noChangeAspect="1"/>
          </p:cNvPicPr>
          <p:nvPr/>
        </p:nvPicPr>
        <p:blipFill>
          <a:blip r:embed="rId5"/>
          <a:stretch>
            <a:fillRect/>
          </a:stretch>
        </p:blipFill>
        <p:spPr>
          <a:xfrm>
            <a:off x="4362574" y="2962381"/>
            <a:ext cx="4262350" cy="2986899"/>
          </a:xfrm>
          <a:prstGeom prst="rect">
            <a:avLst/>
          </a:prstGeom>
        </p:spPr>
      </p:pic>
      <p:pic>
        <p:nvPicPr>
          <p:cNvPr id="1026" name="Picture 2" descr="We.KONEKT.brussels - Events | Facebook">
            <a:extLst>
              <a:ext uri="{FF2B5EF4-FFF2-40B4-BE49-F238E27FC236}">
                <a16:creationId xmlns:a16="http://schemas.microsoft.com/office/drawing/2014/main" id="{6B782301-E847-FE4F-B7FE-8D20CC3A45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3848" y="2871287"/>
            <a:ext cx="1889717" cy="1951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7448695"/>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Flexibele specialisatie (1)</a:t>
            </a:r>
            <a:endParaRPr lang="en-GB" dirty="0"/>
          </a:p>
        </p:txBody>
      </p:sp>
      <p:sp>
        <p:nvSpPr>
          <p:cNvPr id="30723" name="Rectangle 3"/>
          <p:cNvSpPr>
            <a:spLocks noGrp="1" noChangeArrowheads="1"/>
          </p:cNvSpPr>
          <p:nvPr>
            <p:ph type="body" idx="1"/>
          </p:nvPr>
        </p:nvSpPr>
        <p:spPr>
          <a:xfrm>
            <a:off x="179512" y="980728"/>
            <a:ext cx="5976664" cy="5544616"/>
          </a:xfrm>
        </p:spPr>
        <p:txBody>
          <a:bodyPr>
            <a:normAutofit/>
          </a:bodyPr>
          <a:lstStyle/>
          <a:p>
            <a:pPr>
              <a:lnSpc>
                <a:spcPct val="90000"/>
              </a:lnSpc>
            </a:pPr>
            <a:r>
              <a:rPr lang="nl-BE" i="1" dirty="0"/>
              <a:t>‘The second industrial divide’ </a:t>
            </a:r>
            <a:r>
              <a:rPr lang="nl-BE" dirty="0"/>
              <a:t>(1984), Piore en Sabel:</a:t>
            </a:r>
          </a:p>
          <a:p>
            <a:pPr lvl="1">
              <a:lnSpc>
                <a:spcPct val="90000"/>
              </a:lnSpc>
            </a:pPr>
            <a:r>
              <a:rPr lang="nl-BE" dirty="0"/>
              <a:t>Tot +/- 1970: massaproductie en massaconsumptie</a:t>
            </a:r>
          </a:p>
          <a:p>
            <a:pPr lvl="1">
              <a:lnSpc>
                <a:spcPct val="90000"/>
              </a:lnSpc>
            </a:pPr>
            <a:r>
              <a:rPr lang="nl-BE" dirty="0"/>
              <a:t>Verzadigde vraag naar massaproducten </a:t>
            </a:r>
            <a:r>
              <a:rPr lang="nl-BE" dirty="0">
                <a:sym typeface="Wingdings" pitchFamily="2" charset="2"/>
              </a:rPr>
              <a:t> ‘</a:t>
            </a:r>
            <a:r>
              <a:rPr lang="nl-BE" dirty="0"/>
              <a:t>tweede industriële revolutie’</a:t>
            </a:r>
          </a:p>
          <a:p>
            <a:pPr lvl="1">
              <a:lnSpc>
                <a:spcPct val="90000"/>
              </a:lnSpc>
            </a:pPr>
            <a:r>
              <a:rPr lang="nl-BE" dirty="0"/>
              <a:t>Nieuw productiemodel, aangepast aan hedendaagse vraag:</a:t>
            </a:r>
          </a:p>
          <a:p>
            <a:pPr lvl="2">
              <a:lnSpc>
                <a:spcPct val="90000"/>
              </a:lnSpc>
            </a:pPr>
            <a:r>
              <a:rPr lang="nl-BE" dirty="0"/>
              <a:t>Flexibele machines</a:t>
            </a:r>
          </a:p>
          <a:p>
            <a:pPr lvl="2">
              <a:lnSpc>
                <a:spcPct val="90000"/>
              </a:lnSpc>
            </a:pPr>
            <a:r>
              <a:rPr lang="nl-BE" dirty="0"/>
              <a:t>Geschoolde arbeid</a:t>
            </a:r>
          </a:p>
          <a:p>
            <a:pPr lvl="2">
              <a:lnSpc>
                <a:spcPct val="90000"/>
              </a:lnSpc>
            </a:pPr>
            <a:r>
              <a:rPr lang="nl-BE" dirty="0"/>
              <a:t>Op maat gemaakte producten</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7" name="Picture 2"/>
          <p:cNvPicPr>
            <a:picLocks noChangeAspect="1" noChangeArrowheads="1"/>
          </p:cNvPicPr>
          <p:nvPr/>
        </p:nvPicPr>
        <p:blipFill>
          <a:blip r:embed="rId3" cstate="print"/>
          <a:srcRect/>
          <a:stretch>
            <a:fillRect/>
          </a:stretch>
        </p:blipFill>
        <p:spPr bwMode="auto">
          <a:xfrm>
            <a:off x="6191672" y="1020940"/>
            <a:ext cx="2952328" cy="4064244"/>
          </a:xfrm>
          <a:prstGeom prst="rect">
            <a:avLst/>
          </a:prstGeom>
          <a:noFill/>
          <a:ln w="9525">
            <a:noFill/>
            <a:miter lim="800000"/>
            <a:headEnd/>
            <a:tailEnd/>
          </a:ln>
        </p:spPr>
      </p:pic>
    </p:spTree>
    <p:extLst>
      <p:ext uri="{BB962C8B-B14F-4D97-AF65-F5344CB8AC3E}">
        <p14:creationId xmlns:p14="http://schemas.microsoft.com/office/powerpoint/2010/main" val="2024578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Flexibele specialisatie (2)</a:t>
            </a:r>
            <a:endParaRPr lang="en-GB" dirty="0"/>
          </a:p>
        </p:txBody>
      </p:sp>
      <p:sp>
        <p:nvSpPr>
          <p:cNvPr id="30723" name="Rectangle 3"/>
          <p:cNvSpPr>
            <a:spLocks noGrp="1" noChangeArrowheads="1"/>
          </p:cNvSpPr>
          <p:nvPr>
            <p:ph type="body" idx="1"/>
          </p:nvPr>
        </p:nvSpPr>
        <p:spPr>
          <a:xfrm>
            <a:off x="179512" y="1340768"/>
            <a:ext cx="8496944" cy="5184576"/>
          </a:xfrm>
        </p:spPr>
        <p:txBody>
          <a:bodyPr>
            <a:normAutofit/>
          </a:bodyPr>
          <a:lstStyle/>
          <a:p>
            <a:pPr>
              <a:lnSpc>
                <a:spcPct val="90000"/>
              </a:lnSpc>
            </a:pPr>
            <a:r>
              <a:rPr lang="nl-BE" dirty="0"/>
              <a:t>Flexibele specialisatie:</a:t>
            </a:r>
          </a:p>
          <a:p>
            <a:pPr lvl="1">
              <a:lnSpc>
                <a:spcPct val="90000"/>
              </a:lnSpc>
            </a:pPr>
            <a:r>
              <a:rPr lang="nl-BE" dirty="0"/>
              <a:t>Ambachtelijke methode, gekoppeld aan spitstechnologie</a:t>
            </a:r>
          </a:p>
          <a:p>
            <a:pPr lvl="1">
              <a:lnSpc>
                <a:spcPct val="90000"/>
              </a:lnSpc>
            </a:pPr>
            <a:r>
              <a:rPr lang="nl-BE" dirty="0"/>
              <a:t>Revitalisatie van de arbeid</a:t>
            </a:r>
          </a:p>
          <a:p>
            <a:pPr lvl="1">
              <a:lnSpc>
                <a:spcPct val="90000"/>
              </a:lnSpc>
            </a:pPr>
            <a:r>
              <a:rPr lang="nl-BE" dirty="0"/>
              <a:t>Geavanceerde producten voor nichemarkten</a:t>
            </a:r>
          </a:p>
          <a:p>
            <a:pPr lvl="1">
              <a:lnSpc>
                <a:spcPct val="90000"/>
              </a:lnSpc>
            </a:pPr>
            <a:r>
              <a:rPr lang="nl-BE" dirty="0"/>
              <a:t>‘Hoogtechnologische huisnijverheid’: kleinschalige, geavanceerde, flexibel aan elkaar verbonden bedrijfjes:</a:t>
            </a:r>
          </a:p>
          <a:p>
            <a:pPr lvl="2">
              <a:lnSpc>
                <a:spcPct val="90000"/>
              </a:lnSpc>
            </a:pPr>
            <a:r>
              <a:rPr lang="nl-BE" dirty="0"/>
              <a:t>Klassieke voorbeeld: design en technologie industrie in Noordoost Italië</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5566950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Flexibele specialisatie (3)</a:t>
            </a:r>
            <a:endParaRPr lang="en-GB" dirty="0"/>
          </a:p>
        </p:txBody>
      </p:sp>
      <p:sp>
        <p:nvSpPr>
          <p:cNvPr id="30723" name="Rectangle 3"/>
          <p:cNvSpPr>
            <a:spLocks noGrp="1" noChangeArrowheads="1"/>
          </p:cNvSpPr>
          <p:nvPr>
            <p:ph type="body" idx="1"/>
          </p:nvPr>
        </p:nvSpPr>
        <p:spPr>
          <a:xfrm>
            <a:off x="179512" y="980728"/>
            <a:ext cx="8784976" cy="5328592"/>
          </a:xfrm>
        </p:spPr>
        <p:txBody>
          <a:bodyPr>
            <a:normAutofit lnSpcReduction="10000"/>
          </a:bodyPr>
          <a:lstStyle/>
          <a:p>
            <a:pPr>
              <a:lnSpc>
                <a:spcPct val="90000"/>
              </a:lnSpc>
            </a:pPr>
            <a:r>
              <a:rPr lang="nl-BE" dirty="0"/>
              <a:t>Kritieken:</a:t>
            </a:r>
          </a:p>
          <a:p>
            <a:pPr lvl="1">
              <a:lnSpc>
                <a:spcPct val="90000"/>
              </a:lnSpc>
            </a:pPr>
            <a:r>
              <a:rPr lang="nl-BE" dirty="0"/>
              <a:t>Ongenuanceerde analyse van het Fordisme:</a:t>
            </a:r>
          </a:p>
          <a:p>
            <a:pPr lvl="2">
              <a:lnSpc>
                <a:spcPct val="90000"/>
              </a:lnSpc>
            </a:pPr>
            <a:r>
              <a:rPr lang="nl-BE" dirty="0"/>
              <a:t>Ook taakverrijking en flexibiliteit in traditionele massaproductie</a:t>
            </a:r>
          </a:p>
          <a:p>
            <a:pPr lvl="1">
              <a:lnSpc>
                <a:spcPct val="90000"/>
              </a:lnSpc>
            </a:pPr>
            <a:r>
              <a:rPr lang="nl-BE" dirty="0"/>
              <a:t>Overtrokken beeld productiesysteem:</a:t>
            </a:r>
          </a:p>
          <a:p>
            <a:pPr lvl="2">
              <a:lnSpc>
                <a:spcPct val="90000"/>
              </a:lnSpc>
            </a:pPr>
            <a:r>
              <a:rPr lang="nl-BE" dirty="0"/>
              <a:t>Ook in ‘flexibel gespecialiseerde regio’s’ bleef massaproductie bestaan</a:t>
            </a:r>
          </a:p>
          <a:p>
            <a:pPr lvl="2">
              <a:lnSpc>
                <a:spcPct val="90000"/>
              </a:lnSpc>
            </a:pPr>
            <a:r>
              <a:rPr lang="nl-BE" dirty="0"/>
              <a:t>Geflankeerd en ondersteund door massaproductie</a:t>
            </a:r>
          </a:p>
          <a:p>
            <a:pPr lvl="2">
              <a:lnSpc>
                <a:spcPct val="90000"/>
              </a:lnSpc>
            </a:pPr>
            <a:r>
              <a:rPr lang="nl-BE" dirty="0"/>
              <a:t>Rooskleurig beeld van de inhoud van de arbeid</a:t>
            </a:r>
          </a:p>
          <a:p>
            <a:pPr lvl="1">
              <a:lnSpc>
                <a:spcPct val="90000"/>
              </a:lnSpc>
            </a:pPr>
            <a:r>
              <a:rPr lang="nl-BE" dirty="0"/>
              <a:t>Beperkte empirische evidentie:</a:t>
            </a:r>
          </a:p>
          <a:p>
            <a:pPr lvl="2">
              <a:lnSpc>
                <a:spcPct val="90000"/>
              </a:lnSpc>
            </a:pPr>
            <a:r>
              <a:rPr lang="nl-BE" dirty="0"/>
              <a:t>Eerder marginaal fenomeen</a:t>
            </a:r>
          </a:p>
          <a:p>
            <a:pPr lvl="1">
              <a:lnSpc>
                <a:spcPct val="90000"/>
              </a:lnSpc>
            </a:pPr>
            <a:r>
              <a:rPr lang="nl-BE" dirty="0"/>
              <a:t>Genderblindheid:</a:t>
            </a:r>
          </a:p>
          <a:p>
            <a:pPr lvl="2">
              <a:lnSpc>
                <a:spcPct val="90000"/>
              </a:lnSpc>
            </a:pPr>
            <a:r>
              <a:rPr lang="nl-BE" dirty="0"/>
              <a:t>Gericht op technische vaardigheden</a:t>
            </a:r>
          </a:p>
          <a:p>
            <a:pPr lvl="1">
              <a:lnSpc>
                <a:spcPct val="90000"/>
              </a:lnSpc>
            </a:pPr>
            <a:endParaRPr lang="nl-BE"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855633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De </a:t>
            </a:r>
            <a:r>
              <a:rPr lang="nl-BE" dirty="0" err="1"/>
              <a:t>NET-these</a:t>
            </a:r>
            <a:r>
              <a:rPr lang="nl-BE" dirty="0"/>
              <a:t> (1)</a:t>
            </a:r>
            <a:endParaRPr lang="en-GB" dirty="0"/>
          </a:p>
        </p:txBody>
      </p:sp>
      <p:sp>
        <p:nvSpPr>
          <p:cNvPr id="30723" name="Rectangle 3"/>
          <p:cNvSpPr>
            <a:spLocks noGrp="1" noChangeArrowheads="1"/>
          </p:cNvSpPr>
          <p:nvPr>
            <p:ph type="body" idx="1"/>
          </p:nvPr>
        </p:nvSpPr>
        <p:spPr>
          <a:xfrm>
            <a:off x="179512" y="980728"/>
            <a:ext cx="6480720" cy="5544616"/>
          </a:xfrm>
        </p:spPr>
        <p:txBody>
          <a:bodyPr>
            <a:normAutofit fontScale="92500" lnSpcReduction="10000"/>
          </a:bodyPr>
          <a:lstStyle/>
          <a:p>
            <a:pPr>
              <a:lnSpc>
                <a:spcPct val="90000"/>
              </a:lnSpc>
            </a:pPr>
            <a:r>
              <a:rPr lang="nl-BE" dirty="0"/>
              <a:t>Manuel </a:t>
            </a:r>
            <a:r>
              <a:rPr lang="nl-BE" dirty="0" err="1"/>
              <a:t>Castells</a:t>
            </a:r>
            <a:r>
              <a:rPr lang="nl-BE" dirty="0"/>
              <a:t> (2000): The </a:t>
            </a:r>
            <a:r>
              <a:rPr lang="nl-BE" dirty="0" err="1"/>
              <a:t>Network</a:t>
            </a:r>
            <a:r>
              <a:rPr lang="nl-BE" dirty="0"/>
              <a:t> </a:t>
            </a:r>
            <a:r>
              <a:rPr lang="nl-BE" dirty="0" err="1"/>
              <a:t>Enterprise</a:t>
            </a:r>
            <a:r>
              <a:rPr lang="nl-BE" dirty="0"/>
              <a:t> Thesis (NET)</a:t>
            </a:r>
          </a:p>
          <a:p>
            <a:pPr lvl="1">
              <a:lnSpc>
                <a:spcPct val="90000"/>
              </a:lnSpc>
            </a:pPr>
            <a:r>
              <a:rPr lang="nl-BE" dirty="0"/>
              <a:t>Duidelijk Post-Fordistische theorie</a:t>
            </a:r>
          </a:p>
          <a:p>
            <a:pPr lvl="1">
              <a:lnSpc>
                <a:spcPct val="90000"/>
              </a:lnSpc>
            </a:pPr>
            <a:r>
              <a:rPr lang="nl-BE" dirty="0"/>
              <a:t>Opkomst van de ‘netwerksamenleving’: </a:t>
            </a:r>
          </a:p>
          <a:p>
            <a:pPr lvl="2">
              <a:lnSpc>
                <a:spcPct val="90000"/>
              </a:lnSpc>
            </a:pPr>
            <a:r>
              <a:rPr lang="nl-BE" dirty="0"/>
              <a:t>Centraal: kennisgeneratie, informatieverwerking en symbolische communicatie</a:t>
            </a:r>
          </a:p>
          <a:p>
            <a:pPr lvl="3">
              <a:lnSpc>
                <a:spcPct val="90000"/>
              </a:lnSpc>
              <a:buNone/>
            </a:pPr>
            <a:r>
              <a:rPr lang="nl-BE" dirty="0">
                <a:sym typeface="Wingdings" pitchFamily="2" charset="2"/>
              </a:rPr>
              <a:t> Fordisme: Theoretische kennis</a:t>
            </a:r>
            <a:endParaRPr lang="nl-BE" dirty="0"/>
          </a:p>
          <a:p>
            <a:pPr lvl="2">
              <a:lnSpc>
                <a:spcPct val="90000"/>
              </a:lnSpc>
            </a:pPr>
            <a:r>
              <a:rPr lang="nl-BE" dirty="0"/>
              <a:t>Informatieverwerking wordt primaire bron van meerwaarde en productiviteit</a:t>
            </a:r>
          </a:p>
          <a:p>
            <a:pPr lvl="3">
              <a:lnSpc>
                <a:spcPct val="90000"/>
              </a:lnSpc>
              <a:buNone/>
            </a:pPr>
            <a:r>
              <a:rPr lang="nl-BE" dirty="0">
                <a:sym typeface="Wingdings" pitchFamily="2" charset="2"/>
              </a:rPr>
              <a:t> Fordisme: Nieuwe energieën</a:t>
            </a:r>
            <a:endParaRPr lang="nl-BE" dirty="0"/>
          </a:p>
          <a:p>
            <a:pPr lvl="2">
              <a:lnSpc>
                <a:spcPct val="90000"/>
              </a:lnSpc>
            </a:pPr>
            <a:r>
              <a:rPr lang="nl-BE" dirty="0"/>
              <a:t>De netwerkonderneming</a:t>
            </a:r>
          </a:p>
          <a:p>
            <a:pPr lvl="2">
              <a:lnSpc>
                <a:spcPct val="90000"/>
              </a:lnSpc>
            </a:pPr>
            <a:endParaRPr lang="nl-BE" dirty="0"/>
          </a:p>
          <a:p>
            <a:pPr lvl="2">
              <a:lnSpc>
                <a:spcPct val="90000"/>
              </a:lnSpc>
            </a:pPr>
            <a:r>
              <a:rPr lang="nl-BE" dirty="0" err="1"/>
              <a:t>Castells</a:t>
            </a:r>
            <a:r>
              <a:rPr lang="nl-BE" dirty="0"/>
              <a:t> zelf aan het woord (opgenomen 2001 – in serie </a:t>
            </a:r>
            <a:r>
              <a:rPr lang="nl-BE" dirty="0" err="1"/>
              <a:t>conversations</a:t>
            </a:r>
            <a:r>
              <a:rPr lang="nl-BE" dirty="0"/>
              <a:t> </a:t>
            </a:r>
            <a:r>
              <a:rPr lang="nl-BE" dirty="0" err="1"/>
              <a:t>with</a:t>
            </a:r>
            <a:r>
              <a:rPr lang="nl-BE" dirty="0"/>
              <a:t> </a:t>
            </a:r>
            <a:r>
              <a:rPr lang="nl-BE" dirty="0" err="1"/>
              <a:t>history</a:t>
            </a:r>
            <a:r>
              <a:rPr lang="nl-BE" dirty="0"/>
              <a:t>): </a:t>
            </a:r>
            <a:r>
              <a:rPr lang="nl-BE" dirty="0">
                <a:hlinkClick r:id="rId3"/>
              </a:rPr>
              <a:t>http://youtu.be/0GBB7U5mv0w</a:t>
            </a:r>
            <a:r>
              <a:rPr lang="nl-BE" dirty="0"/>
              <a:t> </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2050" name="Picture 2"/>
          <p:cNvPicPr>
            <a:picLocks noChangeAspect="1" noChangeArrowheads="1"/>
          </p:cNvPicPr>
          <p:nvPr/>
        </p:nvPicPr>
        <p:blipFill>
          <a:blip r:embed="rId4" cstate="print"/>
          <a:srcRect/>
          <a:stretch>
            <a:fillRect/>
          </a:stretch>
        </p:blipFill>
        <p:spPr bwMode="auto">
          <a:xfrm>
            <a:off x="6588224" y="980728"/>
            <a:ext cx="2555776" cy="3918857"/>
          </a:xfrm>
          <a:prstGeom prst="rect">
            <a:avLst/>
          </a:prstGeom>
          <a:noFill/>
          <a:ln w="9525">
            <a:noFill/>
            <a:miter lim="800000"/>
            <a:headEnd/>
            <a:tailEnd/>
          </a:ln>
        </p:spPr>
      </p:pic>
    </p:spTree>
    <p:extLst>
      <p:ext uri="{BB962C8B-B14F-4D97-AF65-F5344CB8AC3E}">
        <p14:creationId xmlns:p14="http://schemas.microsoft.com/office/powerpoint/2010/main" val="3790685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De </a:t>
            </a:r>
            <a:r>
              <a:rPr lang="nl-BE" dirty="0" err="1"/>
              <a:t>NET-these</a:t>
            </a:r>
            <a:r>
              <a:rPr lang="nl-BE" dirty="0"/>
              <a:t> (2)</a:t>
            </a:r>
            <a:endParaRPr lang="en-GB" dirty="0"/>
          </a:p>
        </p:txBody>
      </p:sp>
      <p:sp>
        <p:nvSpPr>
          <p:cNvPr id="30723" name="Rectangle 3"/>
          <p:cNvSpPr>
            <a:spLocks noGrp="1" noChangeArrowheads="1"/>
          </p:cNvSpPr>
          <p:nvPr>
            <p:ph type="body" idx="1"/>
          </p:nvPr>
        </p:nvSpPr>
        <p:spPr>
          <a:xfrm>
            <a:off x="179512" y="980728"/>
            <a:ext cx="8784976" cy="5544616"/>
          </a:xfrm>
        </p:spPr>
        <p:txBody>
          <a:bodyPr>
            <a:normAutofit/>
          </a:bodyPr>
          <a:lstStyle/>
          <a:p>
            <a:pPr>
              <a:lnSpc>
                <a:spcPct val="90000"/>
              </a:lnSpc>
            </a:pPr>
            <a:r>
              <a:rPr lang="nl-BE" dirty="0"/>
              <a:t>Verdere kenmerken:</a:t>
            </a:r>
          </a:p>
          <a:p>
            <a:pPr lvl="1">
              <a:lnSpc>
                <a:spcPct val="90000"/>
              </a:lnSpc>
            </a:pPr>
            <a:r>
              <a:rPr lang="nl-BE" dirty="0"/>
              <a:t>Nieuw technologisch paradigma van micro-elektronica:</a:t>
            </a:r>
          </a:p>
          <a:p>
            <a:pPr lvl="1">
              <a:lnSpc>
                <a:spcPct val="90000"/>
              </a:lnSpc>
            </a:pPr>
            <a:r>
              <a:rPr lang="nl-BE" dirty="0"/>
              <a:t>Horizontale samenwerking en proces georiënteerd:</a:t>
            </a:r>
          </a:p>
          <a:p>
            <a:pPr lvl="1">
              <a:lnSpc>
                <a:spcPct val="90000"/>
              </a:lnSpc>
            </a:pPr>
            <a:r>
              <a:rPr lang="nl-BE" dirty="0"/>
              <a:t>Polarisering van vaardigheden:</a:t>
            </a:r>
          </a:p>
          <a:p>
            <a:pPr lvl="2">
              <a:lnSpc>
                <a:spcPct val="90000"/>
              </a:lnSpc>
            </a:pPr>
            <a:r>
              <a:rPr lang="nl-BE" dirty="0"/>
              <a:t>Trend naar de- en rekwalificatie, maar rekwalificatie is belangrijker</a:t>
            </a:r>
          </a:p>
          <a:p>
            <a:pPr lvl="1">
              <a:lnSpc>
                <a:spcPct val="90000"/>
              </a:lnSpc>
            </a:pPr>
            <a:r>
              <a:rPr lang="nl-BE" dirty="0"/>
              <a:t>Veralgemeende flexibiliteit en de opkomst van de ‘Flextimer’:</a:t>
            </a:r>
          </a:p>
          <a:p>
            <a:pPr lvl="2">
              <a:lnSpc>
                <a:spcPct val="90000"/>
              </a:lnSpc>
            </a:pPr>
            <a:r>
              <a:rPr lang="nl-BE" dirty="0"/>
              <a:t>Opkomst van flexibele werkgelegenheid: deeltijds, tijdelijk, freelance, uitbesteding, informele en grijze arbeid</a:t>
            </a:r>
          </a:p>
          <a:p>
            <a:pPr lvl="2">
              <a:lnSpc>
                <a:spcPct val="90000"/>
              </a:lnSpc>
            </a:pPr>
            <a:r>
              <a:rPr lang="nl-BE" dirty="0"/>
              <a:t>Vervrouwelijking:</a:t>
            </a:r>
          </a:p>
          <a:p>
            <a:pPr lvl="3">
              <a:lnSpc>
                <a:spcPct val="90000"/>
              </a:lnSpc>
            </a:pPr>
            <a:r>
              <a:rPr lang="en-US" i="1" dirty="0">
                <a:sym typeface="Wingdings" pitchFamily="2" charset="2"/>
              </a:rPr>
              <a:t>‘The flexible woman’</a:t>
            </a:r>
            <a:r>
              <a:rPr lang="en-US" dirty="0">
                <a:sym typeface="Wingdings" pitchFamily="2" charset="2"/>
              </a:rPr>
              <a:t> </a:t>
            </a:r>
            <a:r>
              <a:rPr lang="en-US" dirty="0" err="1">
                <a:sym typeface="Wingdings" pitchFamily="2" charset="2"/>
              </a:rPr>
              <a:t>i.p.v</a:t>
            </a:r>
            <a:r>
              <a:rPr lang="en-US" dirty="0">
                <a:sym typeface="Wingdings" pitchFamily="2" charset="2"/>
              </a:rPr>
              <a:t>. ‘</a:t>
            </a:r>
            <a:r>
              <a:rPr lang="en-US" i="1" dirty="0">
                <a:sym typeface="Wingdings" pitchFamily="2" charset="2"/>
              </a:rPr>
              <a:t>The </a:t>
            </a:r>
            <a:r>
              <a:rPr lang="en-US" i="1" dirty="0" err="1">
                <a:sym typeface="Wingdings" pitchFamily="2" charset="2"/>
              </a:rPr>
              <a:t>organisational</a:t>
            </a:r>
            <a:r>
              <a:rPr lang="en-US" i="1" dirty="0">
                <a:sym typeface="Wingdings" pitchFamily="2" charset="2"/>
              </a:rPr>
              <a:t> man’</a:t>
            </a:r>
            <a:endParaRPr lang="en-US"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4127807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Post: De </a:t>
            </a:r>
            <a:r>
              <a:rPr lang="nl-BE" dirty="0" err="1"/>
              <a:t>NET-these</a:t>
            </a:r>
            <a:r>
              <a:rPr lang="nl-BE" dirty="0"/>
              <a:t> (3)</a:t>
            </a:r>
            <a:endParaRPr lang="en-GB" dirty="0"/>
          </a:p>
        </p:txBody>
      </p:sp>
      <p:sp>
        <p:nvSpPr>
          <p:cNvPr id="30723" name="Rectangle 3"/>
          <p:cNvSpPr>
            <a:spLocks noGrp="1" noChangeArrowheads="1"/>
          </p:cNvSpPr>
          <p:nvPr>
            <p:ph type="body" idx="1"/>
          </p:nvPr>
        </p:nvSpPr>
        <p:spPr>
          <a:xfrm>
            <a:off x="179512" y="1268760"/>
            <a:ext cx="8784976" cy="5256584"/>
          </a:xfrm>
        </p:spPr>
        <p:txBody>
          <a:bodyPr>
            <a:normAutofit/>
          </a:bodyPr>
          <a:lstStyle/>
          <a:p>
            <a:pPr>
              <a:lnSpc>
                <a:spcPct val="90000"/>
              </a:lnSpc>
            </a:pPr>
            <a:r>
              <a:rPr lang="nl-BE" dirty="0"/>
              <a:t>Kritieken:</a:t>
            </a:r>
          </a:p>
          <a:p>
            <a:pPr lvl="1">
              <a:lnSpc>
                <a:spcPct val="90000"/>
              </a:lnSpc>
            </a:pPr>
            <a:r>
              <a:rPr lang="nl-BE" dirty="0"/>
              <a:t>Ideaaltypische benadering van historisch op elkaar volgende productiesystemen</a:t>
            </a:r>
          </a:p>
          <a:p>
            <a:pPr lvl="1">
              <a:lnSpc>
                <a:spcPct val="90000"/>
              </a:lnSpc>
            </a:pPr>
            <a:r>
              <a:rPr lang="nl-BE" dirty="0"/>
              <a:t>Zwakke empirische evidentie</a:t>
            </a:r>
          </a:p>
          <a:p>
            <a:pPr lvl="1">
              <a:lnSpc>
                <a:spcPct val="90000"/>
              </a:lnSpc>
            </a:pPr>
            <a:r>
              <a:rPr lang="nl-BE" dirty="0"/>
              <a:t>Onderschatting relevantie energie</a:t>
            </a:r>
          </a:p>
          <a:p>
            <a:pPr lvl="1">
              <a:lnSpc>
                <a:spcPct val="90000"/>
              </a:lnSpc>
            </a:pPr>
            <a:r>
              <a:rPr lang="nl-BE" dirty="0"/>
              <a:t>Conceptuele slordigheid</a:t>
            </a:r>
          </a:p>
          <a:p>
            <a:pPr lvl="1">
              <a:lnSpc>
                <a:spcPct val="90000"/>
              </a:lnSpc>
            </a:pPr>
            <a:r>
              <a:rPr lang="nl-BE" dirty="0"/>
              <a:t>Technologisch</a:t>
            </a:r>
            <a:r>
              <a:rPr lang="en-US" dirty="0"/>
              <a:t> </a:t>
            </a:r>
            <a:r>
              <a:rPr lang="nl-BE" dirty="0"/>
              <a:t>determinisme (</a:t>
            </a:r>
            <a:r>
              <a:rPr lang="nl-BE" dirty="0" err="1"/>
              <a:t>cfr</a:t>
            </a:r>
            <a:r>
              <a:rPr lang="nl-BE" dirty="0"/>
              <a:t>. Blauner, Bell, …)</a:t>
            </a:r>
          </a:p>
          <a:p>
            <a:pPr lvl="1">
              <a:lnSpc>
                <a:spcPct val="90000"/>
              </a:lnSpc>
            </a:pPr>
            <a:r>
              <a:rPr lang="nl-BE" dirty="0"/>
              <a:t>Consequenties van flexibiliteit</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6758903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Innovatieve arbeidsorganisatie</a:t>
            </a:r>
            <a:endParaRPr lang="en-GB" dirty="0"/>
          </a:p>
        </p:txBody>
      </p:sp>
      <p:sp>
        <p:nvSpPr>
          <p:cNvPr id="30723" name="Rectangle 3"/>
          <p:cNvSpPr>
            <a:spLocks noGrp="1" noChangeArrowheads="1"/>
          </p:cNvSpPr>
          <p:nvPr>
            <p:ph type="body" idx="1"/>
          </p:nvPr>
        </p:nvSpPr>
        <p:spPr>
          <a:xfrm>
            <a:off x="179512" y="1268760"/>
            <a:ext cx="8784976" cy="5256584"/>
          </a:xfrm>
        </p:spPr>
        <p:txBody>
          <a:bodyPr>
            <a:normAutofit lnSpcReduction="10000"/>
          </a:bodyPr>
          <a:lstStyle/>
          <a:p>
            <a:pPr>
              <a:lnSpc>
                <a:spcPct val="90000"/>
              </a:lnSpc>
            </a:pPr>
            <a:r>
              <a:rPr lang="nl-BE" dirty="0"/>
              <a:t>Modellen van innovatieve arbeidsorganisatie: een Post-Fordistisch compromis? </a:t>
            </a:r>
          </a:p>
          <a:p>
            <a:pPr lvl="1">
              <a:lnSpc>
                <a:spcPct val="90000"/>
              </a:lnSpc>
            </a:pPr>
            <a:r>
              <a:rPr lang="nl-BE" dirty="0"/>
              <a:t>Oorsprong: ‘de humaniseringsbeweging’</a:t>
            </a:r>
          </a:p>
          <a:p>
            <a:pPr lvl="2">
              <a:lnSpc>
                <a:spcPct val="90000"/>
              </a:lnSpc>
            </a:pPr>
            <a:r>
              <a:rPr lang="nl-BE" dirty="0"/>
              <a:t>Verwezenlijken van ‘humane arbeid’ </a:t>
            </a:r>
            <a:r>
              <a:rPr lang="nl-BE" dirty="0">
                <a:sym typeface="Wingdings"/>
              </a:rPr>
              <a:t> conditie voor ‘duurzame performantie’</a:t>
            </a:r>
          </a:p>
          <a:p>
            <a:pPr lvl="2">
              <a:lnSpc>
                <a:spcPct val="90000"/>
              </a:lnSpc>
            </a:pPr>
            <a:r>
              <a:rPr lang="nl-BE" dirty="0">
                <a:sym typeface="Wingdings"/>
              </a:rPr>
              <a:t>Humane arbeid? </a:t>
            </a:r>
          </a:p>
          <a:p>
            <a:pPr lvl="3">
              <a:lnSpc>
                <a:spcPct val="90000"/>
              </a:lnSpc>
            </a:pPr>
            <a:r>
              <a:rPr lang="nl-BE" dirty="0">
                <a:sym typeface="Wingdings"/>
              </a:rPr>
              <a:t>Zelfverwezenlijking; Competenties ontplooien; (echte) Participatie  ‘</a:t>
            </a:r>
            <a:r>
              <a:rPr lang="nl-BE" i="1" dirty="0">
                <a:sym typeface="Wingdings"/>
              </a:rPr>
              <a:t>participatief management’</a:t>
            </a:r>
            <a:endParaRPr lang="nl-BE" dirty="0"/>
          </a:p>
          <a:p>
            <a:pPr lvl="1">
              <a:lnSpc>
                <a:spcPct val="90000"/>
              </a:lnSpc>
            </a:pPr>
            <a:r>
              <a:rPr lang="nl-BE" dirty="0"/>
              <a:t>Drie voorbeelden:</a:t>
            </a:r>
          </a:p>
          <a:p>
            <a:pPr lvl="2">
              <a:lnSpc>
                <a:spcPct val="90000"/>
              </a:lnSpc>
            </a:pPr>
            <a:r>
              <a:rPr lang="nl-BE" dirty="0"/>
              <a:t>VOLVO-productiemodel (reflectieve productie)</a:t>
            </a:r>
          </a:p>
          <a:p>
            <a:pPr lvl="2">
              <a:lnSpc>
                <a:spcPct val="90000"/>
              </a:lnSpc>
            </a:pPr>
            <a:r>
              <a:rPr lang="nl-BE" dirty="0"/>
              <a:t>Sociotechnische school</a:t>
            </a:r>
          </a:p>
          <a:p>
            <a:pPr lvl="2">
              <a:lnSpc>
                <a:spcPct val="90000"/>
              </a:lnSpc>
            </a:pPr>
            <a:r>
              <a:rPr lang="nl-BE" dirty="0"/>
              <a:t>Totale werkplaatsinnovatie</a:t>
            </a:r>
          </a:p>
          <a:p>
            <a:pPr lvl="2">
              <a:lnSpc>
                <a:spcPct val="90000"/>
              </a:lnSpc>
              <a:buNone/>
            </a:pPr>
            <a:r>
              <a:rPr lang="nl-BE" dirty="0"/>
              <a:t>		</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960449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Reflectieve productie (1)</a:t>
            </a:r>
            <a:endParaRPr lang="en-GB" dirty="0"/>
          </a:p>
        </p:txBody>
      </p:sp>
      <p:sp>
        <p:nvSpPr>
          <p:cNvPr id="30723" name="Rectangle 3"/>
          <p:cNvSpPr>
            <a:spLocks noGrp="1" noChangeArrowheads="1"/>
          </p:cNvSpPr>
          <p:nvPr>
            <p:ph type="body" idx="1"/>
          </p:nvPr>
        </p:nvSpPr>
        <p:spPr>
          <a:xfrm>
            <a:off x="179512" y="980728"/>
            <a:ext cx="8784976" cy="5544616"/>
          </a:xfrm>
        </p:spPr>
        <p:txBody>
          <a:bodyPr>
            <a:normAutofit lnSpcReduction="10000"/>
          </a:bodyPr>
          <a:lstStyle/>
          <a:p>
            <a:pPr>
              <a:lnSpc>
                <a:spcPct val="90000"/>
              </a:lnSpc>
            </a:pPr>
            <a:r>
              <a:rPr lang="nl-BE" dirty="0"/>
              <a:t>VOLVO jaren 1970-80: </a:t>
            </a:r>
            <a:r>
              <a:rPr lang="nl-BE" dirty="0" err="1"/>
              <a:t>Kalmar</a:t>
            </a:r>
            <a:r>
              <a:rPr lang="nl-BE" dirty="0"/>
              <a:t> &amp; </a:t>
            </a:r>
            <a:r>
              <a:rPr lang="nl-BE" dirty="0" err="1"/>
              <a:t>Uddevalla</a:t>
            </a:r>
            <a:r>
              <a:rPr lang="nl-BE" dirty="0"/>
              <a:t>:</a:t>
            </a:r>
          </a:p>
          <a:p>
            <a:pPr lvl="1">
              <a:lnSpc>
                <a:spcPct val="90000"/>
              </a:lnSpc>
            </a:pPr>
            <a:r>
              <a:rPr lang="nl-BE" dirty="0"/>
              <a:t>‘Holistische assemblage’ en ‘teamwerk’</a:t>
            </a:r>
          </a:p>
          <a:p>
            <a:pPr lvl="1">
              <a:lnSpc>
                <a:spcPct val="90000"/>
              </a:lnSpc>
            </a:pPr>
            <a:endParaRPr lang="nl-BE" dirty="0"/>
          </a:p>
          <a:p>
            <a:pPr lvl="1">
              <a:lnSpc>
                <a:spcPct val="90000"/>
              </a:lnSpc>
            </a:pPr>
            <a:endParaRPr lang="nl-BE" dirty="0"/>
          </a:p>
          <a:p>
            <a:pPr lvl="1">
              <a:lnSpc>
                <a:spcPct val="90000"/>
              </a:lnSpc>
            </a:pPr>
            <a:endParaRPr lang="nl-BE" dirty="0"/>
          </a:p>
          <a:p>
            <a:pPr lvl="1">
              <a:lnSpc>
                <a:spcPct val="90000"/>
              </a:lnSpc>
            </a:pPr>
            <a:endParaRPr lang="nl-BE" dirty="0"/>
          </a:p>
          <a:p>
            <a:pPr lvl="1">
              <a:lnSpc>
                <a:spcPct val="90000"/>
              </a:lnSpc>
            </a:pPr>
            <a:endParaRPr lang="nl-BE" dirty="0"/>
          </a:p>
          <a:p>
            <a:pPr lvl="1">
              <a:lnSpc>
                <a:spcPct val="90000"/>
              </a:lnSpc>
            </a:pPr>
            <a:endParaRPr lang="nl-BE" dirty="0"/>
          </a:p>
          <a:p>
            <a:pPr lvl="1">
              <a:lnSpc>
                <a:spcPct val="90000"/>
              </a:lnSpc>
            </a:pPr>
            <a:endParaRPr lang="nl-BE" dirty="0"/>
          </a:p>
          <a:p>
            <a:pPr lvl="1">
              <a:lnSpc>
                <a:spcPct val="90000"/>
              </a:lnSpc>
            </a:pPr>
            <a:endParaRPr lang="nl-BE" u="sng" dirty="0">
              <a:hlinkClick r:id="" action="ppaction://noaction"/>
            </a:endParaRPr>
          </a:p>
          <a:p>
            <a:pPr lvl="1">
              <a:lnSpc>
                <a:spcPct val="90000"/>
              </a:lnSpc>
            </a:pPr>
            <a:endParaRPr lang="nl-BE" u="sng" dirty="0">
              <a:hlinkClick r:id="" action="ppaction://noaction"/>
            </a:endParaRPr>
          </a:p>
          <a:p>
            <a:pPr lvl="1">
              <a:lnSpc>
                <a:spcPct val="90000"/>
              </a:lnSpc>
            </a:pPr>
            <a:r>
              <a:rPr lang="nl-BE" u="sng" dirty="0">
                <a:hlinkClick r:id="" action="ppaction://noaction"/>
              </a:rPr>
              <a:t>http://www.youtube.com/watch?v=aI7ornrCKnM&amp;feature=player_embedded</a:t>
            </a:r>
            <a:r>
              <a:rPr lang="nl-BE" dirty="0"/>
              <a:t> </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1026" name="Picture 2"/>
          <p:cNvPicPr>
            <a:picLocks noChangeAspect="1" noChangeArrowheads="1"/>
          </p:cNvPicPr>
          <p:nvPr/>
        </p:nvPicPr>
        <p:blipFill>
          <a:blip r:embed="rId3" cstate="print"/>
          <a:srcRect/>
          <a:stretch>
            <a:fillRect/>
          </a:stretch>
        </p:blipFill>
        <p:spPr bwMode="auto">
          <a:xfrm>
            <a:off x="1475656" y="1916832"/>
            <a:ext cx="6113333" cy="3744416"/>
          </a:xfrm>
          <a:prstGeom prst="rect">
            <a:avLst/>
          </a:prstGeom>
          <a:noFill/>
          <a:ln w="9525">
            <a:noFill/>
            <a:miter lim="800000"/>
            <a:headEnd/>
            <a:tailEnd/>
          </a:ln>
        </p:spPr>
      </p:pic>
    </p:spTree>
    <p:extLst>
      <p:ext uri="{BB962C8B-B14F-4D97-AF65-F5344CB8AC3E}">
        <p14:creationId xmlns:p14="http://schemas.microsoft.com/office/powerpoint/2010/main" val="42288214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Reflectieve productie (2)</a:t>
            </a:r>
            <a:endParaRPr lang="en-GB" dirty="0"/>
          </a:p>
        </p:txBody>
      </p:sp>
      <p:sp>
        <p:nvSpPr>
          <p:cNvPr id="30723" name="Rectangle 3"/>
          <p:cNvSpPr>
            <a:spLocks noGrp="1" noChangeArrowheads="1"/>
          </p:cNvSpPr>
          <p:nvPr>
            <p:ph type="body" idx="1"/>
          </p:nvPr>
        </p:nvSpPr>
        <p:spPr>
          <a:xfrm>
            <a:off x="179512" y="1196752"/>
            <a:ext cx="8784976" cy="5328592"/>
          </a:xfrm>
        </p:spPr>
        <p:txBody>
          <a:bodyPr>
            <a:normAutofit/>
          </a:bodyPr>
          <a:lstStyle/>
          <a:p>
            <a:pPr>
              <a:lnSpc>
                <a:spcPct val="90000"/>
              </a:lnSpc>
            </a:pPr>
            <a:r>
              <a:rPr lang="nl-BE" dirty="0"/>
              <a:t>3 Belangrijke ingrepen in het Fordistisch productiemodel:</a:t>
            </a:r>
          </a:p>
          <a:p>
            <a:pPr lvl="1">
              <a:lnSpc>
                <a:spcPct val="90000"/>
              </a:lnSpc>
            </a:pPr>
            <a:r>
              <a:rPr lang="nl-BE" dirty="0"/>
              <a:t>Reductie fragmentatie van de arbeidstaak</a:t>
            </a:r>
          </a:p>
          <a:p>
            <a:pPr lvl="2">
              <a:lnSpc>
                <a:spcPct val="90000"/>
              </a:lnSpc>
            </a:pPr>
            <a:r>
              <a:rPr lang="nl-BE" dirty="0"/>
              <a:t>Computergestuurde assemblagedrager (transportband + werkpost)</a:t>
            </a:r>
          </a:p>
          <a:p>
            <a:pPr lvl="2">
              <a:lnSpc>
                <a:spcPct val="90000"/>
              </a:lnSpc>
            </a:pPr>
            <a:r>
              <a:rPr lang="nl-BE" dirty="0"/>
              <a:t>Arbeid in teamverband</a:t>
            </a:r>
          </a:p>
          <a:p>
            <a:pPr lvl="2">
              <a:lnSpc>
                <a:spcPct val="90000"/>
              </a:lnSpc>
              <a:buFont typeface="Wingdings" charset="0"/>
              <a:buChar char="à"/>
            </a:pPr>
            <a:r>
              <a:rPr lang="nl-BE" dirty="0">
                <a:sym typeface="Wingdings" pitchFamily="2" charset="2"/>
              </a:rPr>
              <a:t>TAAKVERRUIMING &amp; TAAKVERRIJKING</a:t>
            </a:r>
            <a:endParaRPr lang="nl-BE" dirty="0"/>
          </a:p>
          <a:p>
            <a:pPr lvl="1">
              <a:lnSpc>
                <a:spcPct val="90000"/>
              </a:lnSpc>
              <a:buFont typeface="Wingdings" charset="0"/>
              <a:buChar char="à"/>
            </a:pPr>
            <a:r>
              <a:rPr lang="nl-BE" dirty="0"/>
              <a:t>Verhoging controle over de arbeidstaak voor het team</a:t>
            </a:r>
          </a:p>
          <a:p>
            <a:pPr lvl="1">
              <a:lnSpc>
                <a:spcPct val="90000"/>
              </a:lnSpc>
            </a:pPr>
            <a:r>
              <a:rPr lang="nl-BE" dirty="0"/>
              <a:t>Vermindering standaardisatie van onderdelen en eindproducten</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6262297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Reflectieve productie (3)</a:t>
            </a:r>
            <a:endParaRPr lang="en-GB" dirty="0"/>
          </a:p>
        </p:txBody>
      </p:sp>
      <p:sp>
        <p:nvSpPr>
          <p:cNvPr id="30723" name="Rectangle 3"/>
          <p:cNvSpPr>
            <a:spLocks noGrp="1" noChangeArrowheads="1"/>
          </p:cNvSpPr>
          <p:nvPr>
            <p:ph type="body" idx="1"/>
          </p:nvPr>
        </p:nvSpPr>
        <p:spPr>
          <a:xfrm>
            <a:off x="179512" y="1069976"/>
            <a:ext cx="8784976" cy="5455368"/>
          </a:xfrm>
        </p:spPr>
        <p:txBody>
          <a:bodyPr>
            <a:normAutofit lnSpcReduction="10000"/>
          </a:bodyPr>
          <a:lstStyle/>
          <a:p>
            <a:pPr>
              <a:lnSpc>
                <a:spcPct val="90000"/>
              </a:lnSpc>
            </a:pPr>
            <a:r>
              <a:rPr lang="nl-BE" dirty="0"/>
              <a:t>Evaluatie: Revolutionair?</a:t>
            </a:r>
          </a:p>
          <a:p>
            <a:pPr lvl="1">
              <a:lnSpc>
                <a:spcPct val="90000"/>
              </a:lnSpc>
            </a:pPr>
            <a:r>
              <a:rPr lang="nl-BE" dirty="0"/>
              <a:t>Ja!</a:t>
            </a:r>
          </a:p>
          <a:p>
            <a:pPr lvl="2">
              <a:lnSpc>
                <a:spcPct val="90000"/>
              </a:lnSpc>
            </a:pPr>
            <a:r>
              <a:rPr lang="nl-BE" dirty="0"/>
              <a:t>Wenselijke verbetering in tekortkomingen Fordisme</a:t>
            </a:r>
          </a:p>
          <a:p>
            <a:pPr lvl="2">
              <a:lnSpc>
                <a:spcPct val="90000"/>
              </a:lnSpc>
            </a:pPr>
            <a:r>
              <a:rPr lang="nl-BE" dirty="0"/>
              <a:t>Verbeterde arbeidsomstandigheden, satisfactie, verzuim,  verloop</a:t>
            </a:r>
          </a:p>
          <a:p>
            <a:pPr lvl="2">
              <a:lnSpc>
                <a:spcPct val="90000"/>
              </a:lnSpc>
            </a:pPr>
            <a:r>
              <a:rPr lang="nl-BE" dirty="0"/>
              <a:t>Duidelijke contrasten met lean (TPS) </a:t>
            </a:r>
            <a:r>
              <a:rPr lang="nl-BE" dirty="0">
                <a:sym typeface="Wingdings"/>
              </a:rPr>
              <a:t> zie tabel p. 247</a:t>
            </a:r>
            <a:endParaRPr lang="nl-BE" dirty="0"/>
          </a:p>
          <a:p>
            <a:pPr lvl="1">
              <a:lnSpc>
                <a:spcPct val="90000"/>
              </a:lnSpc>
            </a:pPr>
            <a:r>
              <a:rPr lang="nl-BE" dirty="0"/>
              <a:t>Neen, want:</a:t>
            </a:r>
          </a:p>
          <a:p>
            <a:pPr lvl="2">
              <a:lnSpc>
                <a:spcPct val="90000"/>
              </a:lnSpc>
            </a:pPr>
            <a:r>
              <a:rPr lang="nl-BE" dirty="0"/>
              <a:t>Nog steeds wetenschappelijk management benadering van de arbeidstaak</a:t>
            </a:r>
          </a:p>
          <a:p>
            <a:pPr lvl="2">
              <a:lnSpc>
                <a:spcPct val="90000"/>
              </a:lnSpc>
            </a:pPr>
            <a:r>
              <a:rPr lang="nl-BE" dirty="0"/>
              <a:t>Hoogstens “gecontroleerde autonomie”</a:t>
            </a:r>
            <a:endParaRPr lang="nl-BE" dirty="0">
              <a:sym typeface="Wingdings" pitchFamily="2" charset="2"/>
            </a:endParaRPr>
          </a:p>
          <a:p>
            <a:pPr lvl="2">
              <a:lnSpc>
                <a:spcPct val="90000"/>
              </a:lnSpc>
            </a:pPr>
            <a:r>
              <a:rPr lang="nl-BE" dirty="0">
                <a:sym typeface="Wingdings" pitchFamily="2" charset="2"/>
              </a:rPr>
              <a:t>Image building</a:t>
            </a:r>
          </a:p>
          <a:p>
            <a:pPr lvl="2">
              <a:lnSpc>
                <a:spcPct val="90000"/>
              </a:lnSpc>
            </a:pPr>
            <a:r>
              <a:rPr lang="nl-BE" dirty="0">
                <a:sym typeface="Wingdings" pitchFamily="2" charset="2"/>
              </a:rPr>
              <a:t>Nadien herroepen</a:t>
            </a:r>
          </a:p>
          <a:p>
            <a:pPr>
              <a:lnSpc>
                <a:spcPct val="90000"/>
              </a:lnSpc>
            </a:pPr>
            <a:endParaRPr lang="nl-BE" sz="1500" dirty="0"/>
          </a:p>
          <a:p>
            <a:pPr>
              <a:lnSpc>
                <a:spcPct val="90000"/>
              </a:lnSpc>
              <a:buNone/>
            </a:pPr>
            <a:r>
              <a:rPr lang="nl-BE" dirty="0">
                <a:sym typeface="Wingdings" pitchFamily="2" charset="2"/>
              </a:rPr>
              <a:t> </a:t>
            </a:r>
            <a:r>
              <a:rPr lang="nl-BE" dirty="0"/>
              <a:t>DUS toch eerder ‘neo’ ? </a:t>
            </a:r>
            <a:endParaRPr lang="nl-BE" dirty="0">
              <a:sym typeface="Wingdings" pitchFamily="2" charset="2"/>
            </a:endParaRP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561189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7504" y="366691"/>
            <a:ext cx="8928992" cy="4070421"/>
          </a:xfrm>
        </p:spPr>
        <p:txBody>
          <a:bodyPr>
            <a:normAutofit/>
          </a:bodyPr>
          <a:lstStyle/>
          <a:p>
            <a:r>
              <a:rPr lang="nl-BE" sz="4000" dirty="0"/>
              <a:t>Sociologie van arbeid en arbeidsverhoudingen</a:t>
            </a:r>
            <a:br>
              <a:rPr lang="nl-BE" sz="4000" dirty="0"/>
            </a:br>
            <a:br>
              <a:rPr lang="nl-NL" sz="4000" dirty="0"/>
            </a:br>
            <a:r>
              <a:rPr lang="nl-NL" sz="4000" dirty="0"/>
              <a:t>VANDAAG:</a:t>
            </a:r>
            <a:br>
              <a:rPr lang="nl-NL" sz="4000" dirty="0"/>
            </a:br>
            <a:br>
              <a:rPr lang="nl-NL" sz="4000" b="1" dirty="0"/>
            </a:br>
            <a:r>
              <a:rPr lang="nl-NL" sz="4000" b="1" dirty="0"/>
              <a:t>HOOFDSTUK 8 (- DEEL 2)</a:t>
            </a:r>
            <a:endParaRPr lang="en-US" sz="4000" dirty="0">
              <a:solidFill>
                <a:schemeClr val="tx1">
                  <a:lumMod val="95000"/>
                  <a:lumOff val="5000"/>
                </a:schemeClr>
              </a:solidFill>
            </a:endParaRPr>
          </a:p>
        </p:txBody>
      </p:sp>
      <p:sp>
        <p:nvSpPr>
          <p:cNvPr id="4" name="Tijdelijke aanduiding voor dianummer 3"/>
          <p:cNvSpPr>
            <a:spLocks noGrp="1"/>
          </p:cNvSpPr>
          <p:nvPr>
            <p:ph type="sldNum" sz="quarter" idx="12"/>
          </p:nvPr>
        </p:nvSpPr>
        <p:spPr>
          <a:xfrm>
            <a:off x="6553200" y="6597352"/>
            <a:ext cx="2590800" cy="260648"/>
          </a:xfrm>
          <a:noFill/>
        </p:spPr>
        <p:txBody>
          <a:bodyPr/>
          <a:lstStyle/>
          <a:p>
            <a:fld id="{5CAB3DCA-ADEC-4F28-8B55-054D50A9EA27}" type="slidenum">
              <a:rPr lang="en-US" sz="1400" b="1" i="1" smtClean="0">
                <a:solidFill>
                  <a:schemeClr val="tx1"/>
                </a:solidFill>
              </a:rPr>
              <a:pPr/>
              <a:t>3</a:t>
            </a:fld>
            <a:endParaRPr lang="en-US" sz="1400" b="1" i="1" dirty="0">
              <a:solidFill>
                <a:schemeClr val="tx1"/>
              </a:solidFill>
            </a:endParaRPr>
          </a:p>
        </p:txBody>
      </p:sp>
      <p:sp>
        <p:nvSpPr>
          <p:cNvPr id="7"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8"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9" name="Tekstvak 8"/>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5270161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De sociotechnische school (1)</a:t>
            </a:r>
            <a:endParaRPr lang="en-GB" dirty="0"/>
          </a:p>
        </p:txBody>
      </p:sp>
      <p:sp>
        <p:nvSpPr>
          <p:cNvPr id="30723" name="Rectangle 3"/>
          <p:cNvSpPr>
            <a:spLocks noGrp="1" noChangeArrowheads="1"/>
          </p:cNvSpPr>
          <p:nvPr>
            <p:ph type="body" idx="1"/>
          </p:nvPr>
        </p:nvSpPr>
        <p:spPr>
          <a:xfrm>
            <a:off x="179512" y="1124744"/>
            <a:ext cx="8784976" cy="5400600"/>
          </a:xfrm>
        </p:spPr>
        <p:txBody>
          <a:bodyPr>
            <a:normAutofit/>
          </a:bodyPr>
          <a:lstStyle/>
          <a:p>
            <a:pPr>
              <a:lnSpc>
                <a:spcPct val="90000"/>
              </a:lnSpc>
            </a:pPr>
            <a:r>
              <a:rPr lang="nl-BE" dirty="0"/>
              <a:t>Humaniseringsbeweging en ‘vroege sociotechniek’:</a:t>
            </a:r>
          </a:p>
          <a:p>
            <a:pPr lvl="1">
              <a:lnSpc>
                <a:spcPct val="90000"/>
              </a:lnSpc>
            </a:pPr>
            <a:r>
              <a:rPr lang="nl-BE" dirty="0"/>
              <a:t>Idee van ‘humane arbeid’: zelfverwezenlijking en persoonlijke groei gaan hand in hand met participatie</a:t>
            </a:r>
          </a:p>
          <a:p>
            <a:pPr lvl="1">
              <a:lnSpc>
                <a:spcPct val="90000"/>
              </a:lnSpc>
            </a:pPr>
            <a:r>
              <a:rPr lang="nl-BE" dirty="0"/>
              <a:t>Ook wel: ‘Participatief management’:</a:t>
            </a:r>
          </a:p>
          <a:p>
            <a:pPr lvl="2">
              <a:lnSpc>
                <a:spcPct val="90000"/>
              </a:lnSpc>
            </a:pPr>
            <a:r>
              <a:rPr lang="nl-BE" dirty="0"/>
              <a:t>Individuele component: WN hechten groot belang aan geestelijk groeien, werk ‘goed doen’, trots zijn op eigen bijdrage</a:t>
            </a:r>
          </a:p>
          <a:p>
            <a:pPr lvl="2">
              <a:lnSpc>
                <a:spcPct val="90000"/>
              </a:lnSpc>
            </a:pPr>
            <a:r>
              <a:rPr lang="nl-BE" dirty="0"/>
              <a:t>Collectieve component: aandacht voor organisatie en groepsprocessen, samenwerking, leiderschap en communicatie</a:t>
            </a:r>
          </a:p>
          <a:p>
            <a:pPr lvl="2">
              <a:lnSpc>
                <a:spcPct val="90000"/>
              </a:lnSpc>
              <a:buNone/>
            </a:pPr>
            <a:r>
              <a:rPr lang="nl-BE" dirty="0"/>
              <a:t>		</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034692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De sociotechnische school (2)</a:t>
            </a:r>
            <a:endParaRPr lang="en-GB" dirty="0"/>
          </a:p>
        </p:txBody>
      </p:sp>
      <p:sp>
        <p:nvSpPr>
          <p:cNvPr id="30723" name="Rectangle 3"/>
          <p:cNvSpPr>
            <a:spLocks noGrp="1" noChangeArrowheads="1"/>
          </p:cNvSpPr>
          <p:nvPr>
            <p:ph type="body" idx="1"/>
          </p:nvPr>
        </p:nvSpPr>
        <p:spPr>
          <a:xfrm>
            <a:off x="179512" y="980728"/>
            <a:ext cx="8784976" cy="5544616"/>
          </a:xfrm>
        </p:spPr>
        <p:txBody>
          <a:bodyPr>
            <a:normAutofit/>
          </a:bodyPr>
          <a:lstStyle/>
          <a:p>
            <a:pPr>
              <a:lnSpc>
                <a:spcPct val="90000"/>
              </a:lnSpc>
            </a:pPr>
            <a:r>
              <a:rPr lang="nl-BE" dirty="0"/>
              <a:t>Humaniseringsbeweging en ‘vroege sociotechniek’:</a:t>
            </a:r>
          </a:p>
          <a:p>
            <a:pPr lvl="1">
              <a:lnSpc>
                <a:spcPct val="90000"/>
              </a:lnSpc>
            </a:pPr>
            <a:r>
              <a:rPr lang="nl-BE" dirty="0"/>
              <a:t>The </a:t>
            </a:r>
            <a:r>
              <a:rPr lang="nl-BE" dirty="0" err="1"/>
              <a:t>Tavistock</a:t>
            </a:r>
            <a:r>
              <a:rPr lang="nl-BE" dirty="0"/>
              <a:t> </a:t>
            </a:r>
            <a:r>
              <a:rPr lang="nl-BE" dirty="0" err="1"/>
              <a:t>Institute</a:t>
            </a:r>
            <a:r>
              <a:rPr lang="nl-BE" dirty="0"/>
              <a:t> of </a:t>
            </a:r>
            <a:r>
              <a:rPr lang="nl-BE" dirty="0" err="1"/>
              <a:t>Human</a:t>
            </a:r>
            <a:r>
              <a:rPr lang="nl-BE" dirty="0"/>
              <a:t> Relations:</a:t>
            </a:r>
          </a:p>
          <a:p>
            <a:pPr lvl="2">
              <a:lnSpc>
                <a:spcPct val="90000"/>
              </a:lnSpc>
            </a:pPr>
            <a:r>
              <a:rPr lang="nl-BE" dirty="0"/>
              <a:t>Centrale figuren: </a:t>
            </a:r>
            <a:r>
              <a:rPr lang="nl-BE" i="1" dirty="0"/>
              <a:t>Frederick Emery</a:t>
            </a:r>
            <a:r>
              <a:rPr lang="nl-BE" dirty="0"/>
              <a:t>, </a:t>
            </a:r>
            <a:r>
              <a:rPr lang="nl-BE" i="1" dirty="0"/>
              <a:t>John Rees</a:t>
            </a:r>
            <a:r>
              <a:rPr lang="nl-BE" dirty="0"/>
              <a:t>, </a:t>
            </a:r>
            <a:r>
              <a:rPr lang="nl-BE" i="1" dirty="0"/>
              <a:t>Eric Trist</a:t>
            </a:r>
            <a:endParaRPr lang="nl-BE" dirty="0"/>
          </a:p>
          <a:p>
            <a:pPr lvl="2">
              <a:lnSpc>
                <a:spcPct val="90000"/>
              </a:lnSpc>
            </a:pPr>
            <a:r>
              <a:rPr lang="nl-BE" dirty="0"/>
              <a:t>Arbeidsorganisatie bestaat uit 2 systemen:</a:t>
            </a:r>
          </a:p>
          <a:p>
            <a:pPr lvl="3">
              <a:lnSpc>
                <a:spcPct val="90000"/>
              </a:lnSpc>
            </a:pPr>
            <a:r>
              <a:rPr lang="nl-BE" dirty="0"/>
              <a:t>Technische taaksysteem: samenhang in productieproces, machines, procedures en stappen, …</a:t>
            </a:r>
          </a:p>
          <a:p>
            <a:pPr lvl="3">
              <a:lnSpc>
                <a:spcPct val="90000"/>
              </a:lnSpc>
            </a:pPr>
            <a:r>
              <a:rPr lang="nl-BE" dirty="0"/>
              <a:t>Sociale groepssysteem: sociale relaties tussen actoren</a:t>
            </a:r>
          </a:p>
          <a:p>
            <a:pPr lvl="2">
              <a:lnSpc>
                <a:spcPct val="90000"/>
              </a:lnSpc>
            </a:pPr>
            <a:r>
              <a:rPr lang="nl-BE" dirty="0"/>
              <a:t>Technische en groepssysteem op elkaar afstemmen:</a:t>
            </a:r>
          </a:p>
          <a:p>
            <a:pPr lvl="3">
              <a:lnSpc>
                <a:spcPct val="90000"/>
              </a:lnSpc>
            </a:pPr>
            <a:r>
              <a:rPr lang="nl-BE" dirty="0"/>
              <a:t>SLEUTEL: ‘Teamwerk’</a:t>
            </a:r>
          </a:p>
          <a:p>
            <a:pPr lvl="4">
              <a:lnSpc>
                <a:spcPct val="90000"/>
              </a:lnSpc>
            </a:pPr>
            <a:r>
              <a:rPr lang="nl-BE" dirty="0"/>
              <a:t>Autonome taakgroepen verantwoordelijk voor volledige taakcyclus van arbeidstaak</a:t>
            </a:r>
          </a:p>
          <a:p>
            <a:pPr lvl="4">
              <a:lnSpc>
                <a:spcPct val="90000"/>
              </a:lnSpc>
            </a:pPr>
            <a:r>
              <a:rPr lang="nl-BE" dirty="0"/>
              <a:t>Zo weinig mogelijk inmenging, zo veel mogelijk verantwoordelijkheid</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8661003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De sociotechnische school (3)</a:t>
            </a:r>
            <a:endParaRPr lang="en-GB" dirty="0"/>
          </a:p>
        </p:txBody>
      </p:sp>
      <p:sp>
        <p:nvSpPr>
          <p:cNvPr id="30723" name="Rectangle 3"/>
          <p:cNvSpPr>
            <a:spLocks noGrp="1" noChangeArrowheads="1"/>
          </p:cNvSpPr>
          <p:nvPr>
            <p:ph type="body" idx="1"/>
          </p:nvPr>
        </p:nvSpPr>
        <p:spPr>
          <a:xfrm>
            <a:off x="179512" y="980728"/>
            <a:ext cx="8784976" cy="5616624"/>
          </a:xfrm>
        </p:spPr>
        <p:txBody>
          <a:bodyPr>
            <a:normAutofit fontScale="85000" lnSpcReduction="20000"/>
          </a:bodyPr>
          <a:lstStyle/>
          <a:p>
            <a:pPr>
              <a:lnSpc>
                <a:spcPct val="90000"/>
              </a:lnSpc>
            </a:pPr>
            <a:r>
              <a:rPr lang="nl-BE" dirty="0"/>
              <a:t>De moderne sociotechnische school:</a:t>
            </a:r>
          </a:p>
          <a:p>
            <a:pPr lvl="1">
              <a:lnSpc>
                <a:spcPct val="90000"/>
              </a:lnSpc>
            </a:pPr>
            <a:r>
              <a:rPr lang="nl-BE" dirty="0"/>
              <a:t>Ook hier noodzaak combinatie technische en sociale facetten</a:t>
            </a:r>
          </a:p>
          <a:p>
            <a:pPr lvl="1">
              <a:lnSpc>
                <a:spcPct val="90000"/>
              </a:lnSpc>
            </a:pPr>
            <a:r>
              <a:rPr lang="nl-BE" dirty="0"/>
              <a:t>Het productiesysteem:</a:t>
            </a:r>
          </a:p>
          <a:p>
            <a:pPr lvl="2">
              <a:lnSpc>
                <a:spcPct val="90000"/>
              </a:lnSpc>
            </a:pPr>
            <a:r>
              <a:rPr lang="nl-BE" dirty="0"/>
              <a:t>Sociotechnisch systeem = ‘open systeem’ </a:t>
            </a:r>
            <a:r>
              <a:rPr lang="nl-BE" dirty="0">
                <a:sym typeface="Wingdings" pitchFamily="2" charset="2"/>
              </a:rPr>
              <a:t> Corrigeert zich voor verstorend werkende omgevingsinvloeden ( Taylorisme)</a:t>
            </a:r>
          </a:p>
          <a:p>
            <a:pPr lvl="1">
              <a:lnSpc>
                <a:spcPct val="90000"/>
              </a:lnSpc>
            </a:pPr>
            <a:r>
              <a:rPr lang="nl-BE" dirty="0"/>
              <a:t>‘Regelen’ is het sleutelwoord:</a:t>
            </a:r>
          </a:p>
          <a:p>
            <a:pPr lvl="2">
              <a:lnSpc>
                <a:spcPct val="90000"/>
              </a:lnSpc>
            </a:pPr>
            <a:r>
              <a:rPr lang="nl-BE" dirty="0">
                <a:sym typeface="Wingdings" pitchFamily="2" charset="2"/>
              </a:rPr>
              <a:t>Regelen = mogelijkheid in te grijpen in geval van afwijkingen zodat output blijft voldoen aan de normen</a:t>
            </a:r>
          </a:p>
          <a:p>
            <a:pPr lvl="2">
              <a:lnSpc>
                <a:spcPct val="90000"/>
              </a:lnSpc>
            </a:pPr>
            <a:r>
              <a:rPr lang="nl-BE" dirty="0">
                <a:sym typeface="Wingdings" pitchFamily="2" charset="2"/>
              </a:rPr>
              <a:t>2 elementen:</a:t>
            </a:r>
          </a:p>
          <a:p>
            <a:pPr lvl="3">
              <a:lnSpc>
                <a:spcPct val="90000"/>
              </a:lnSpc>
            </a:pPr>
            <a:r>
              <a:rPr lang="nl-BE" dirty="0">
                <a:sym typeface="Wingdings" pitchFamily="2" charset="2"/>
              </a:rPr>
              <a:t>Regelcapaciteit = vermogen om in te grijpen</a:t>
            </a:r>
          </a:p>
          <a:p>
            <a:pPr lvl="3">
              <a:lnSpc>
                <a:spcPct val="90000"/>
              </a:lnSpc>
            </a:pPr>
            <a:r>
              <a:rPr lang="nl-BE" dirty="0">
                <a:sym typeface="Wingdings" pitchFamily="2" charset="2"/>
              </a:rPr>
              <a:t>Regelnoodzaak = mate waarin er beroep op moet worden gedaan</a:t>
            </a:r>
          </a:p>
          <a:p>
            <a:pPr lvl="2">
              <a:lnSpc>
                <a:spcPct val="90000"/>
              </a:lnSpc>
            </a:pPr>
            <a:r>
              <a:rPr lang="nl-BE" dirty="0">
                <a:sym typeface="Wingdings" pitchFamily="2" charset="2"/>
              </a:rPr>
              <a:t>Ideale situatie: [regelcapaciteit] &gt; [regelnoodzaak]</a:t>
            </a:r>
          </a:p>
          <a:p>
            <a:pPr lvl="1">
              <a:lnSpc>
                <a:spcPct val="90000"/>
              </a:lnSpc>
            </a:pPr>
            <a:r>
              <a:rPr lang="nl-BE" dirty="0"/>
              <a:t>Hoe? </a:t>
            </a:r>
            <a:r>
              <a:rPr lang="nl-BE" dirty="0">
                <a:sym typeface="Wingdings" pitchFamily="2" charset="2"/>
              </a:rPr>
              <a:t> Innovatieve arbeidsorganisatie:</a:t>
            </a:r>
          </a:p>
          <a:p>
            <a:pPr lvl="2">
              <a:lnSpc>
                <a:spcPct val="90000"/>
              </a:lnSpc>
            </a:pPr>
            <a:r>
              <a:rPr lang="nl-BE" dirty="0">
                <a:sym typeface="Wingdings" pitchFamily="2" charset="2"/>
              </a:rPr>
              <a:t>Zelfsturende teams, opgevat als ‘hele-taakgroepen’; participatie; taak ipv werkuur-gebaseerd</a:t>
            </a:r>
          </a:p>
          <a:p>
            <a:pPr lvl="2">
              <a:lnSpc>
                <a:spcPct val="90000"/>
              </a:lnSpc>
            </a:pPr>
            <a:r>
              <a:rPr lang="nl-BE" dirty="0">
                <a:sym typeface="Wingdings" pitchFamily="2" charset="2"/>
              </a:rPr>
              <a:t>Het einde van de manager? </a:t>
            </a:r>
            <a:r>
              <a:rPr lang="nl-BE" dirty="0">
                <a:sym typeface="Wingdings" pitchFamily="2" charset="2"/>
                <a:hlinkClick r:id="rId3"/>
              </a:rPr>
              <a:t>https://www.vpro.nl/programmas/tegenlicht/kijk/afleveringen/2014-2015/einde-vd-manager.html</a:t>
            </a:r>
            <a:r>
              <a:rPr lang="nl-BE" dirty="0">
                <a:sym typeface="Wingdings" pitchFamily="2" charset="2"/>
              </a:rPr>
              <a:t> </a:t>
            </a:r>
          </a:p>
          <a:p>
            <a:pPr lvl="2">
              <a:lnSpc>
                <a:spcPct val="90000"/>
              </a:lnSpc>
            </a:pPr>
            <a:r>
              <a:rPr lang="nl-BE" dirty="0">
                <a:sym typeface="Wingdings" pitchFamily="2" charset="2"/>
              </a:rPr>
              <a:t>Semco - Brazilië</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050224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
        <p:nvSpPr>
          <p:cNvPr id="3" name="TextBox 2"/>
          <p:cNvSpPr txBox="1"/>
          <p:nvPr/>
        </p:nvSpPr>
        <p:spPr>
          <a:xfrm>
            <a:off x="611560" y="6093296"/>
            <a:ext cx="7992888" cy="307777"/>
          </a:xfrm>
          <a:prstGeom prst="rect">
            <a:avLst/>
          </a:prstGeom>
          <a:noFill/>
        </p:spPr>
        <p:txBody>
          <a:bodyPr wrap="square" rtlCol="0">
            <a:spAutoFit/>
          </a:bodyPr>
          <a:lstStyle/>
          <a:p>
            <a:pPr marL="0" lvl="3"/>
            <a:r>
              <a:rPr lang="nl-BE" sz="1400" dirty="0">
                <a:sym typeface="Wingdings" pitchFamily="2" charset="2"/>
                <a:hlinkClick r:id="rId3"/>
              </a:rPr>
              <a:t>http://www.flanderssynergy.be/projectwerking/langer-werken-met-goesting/cases/trots-op-de-bh-bandjes</a:t>
            </a:r>
            <a:r>
              <a:rPr lang="nl-BE" sz="1400" dirty="0">
                <a:sym typeface="Wingdings" pitchFamily="2" charset="2"/>
              </a:rPr>
              <a:t> </a:t>
            </a:r>
          </a:p>
        </p:txBody>
      </p:sp>
      <p:sp>
        <p:nvSpPr>
          <p:cNvPr id="7" name="Rectangle 2"/>
          <p:cNvSpPr>
            <a:spLocks noGrp="1" noChangeArrowheads="1"/>
          </p:cNvSpPr>
          <p:nvPr>
            <p:ph type="title"/>
          </p:nvPr>
        </p:nvSpPr>
        <p:spPr>
          <a:xfrm>
            <a:off x="0" y="9552"/>
            <a:ext cx="9144000" cy="836712"/>
          </a:xfrm>
        </p:spPr>
        <p:txBody>
          <a:bodyPr>
            <a:normAutofit/>
          </a:bodyPr>
          <a:lstStyle/>
          <a:p>
            <a:r>
              <a:rPr lang="nl-BE" dirty="0"/>
              <a:t>De sociotechnische school (4)</a:t>
            </a:r>
            <a:endParaRPr lang="en-GB" dirty="0"/>
          </a:p>
        </p:txBody>
      </p:sp>
      <p:pic>
        <p:nvPicPr>
          <p:cNvPr id="4" name="Picture 3"/>
          <p:cNvPicPr>
            <a:picLocks noChangeAspect="1"/>
          </p:cNvPicPr>
          <p:nvPr/>
        </p:nvPicPr>
        <p:blipFill>
          <a:blip r:embed="rId4"/>
          <a:stretch>
            <a:fillRect/>
          </a:stretch>
        </p:blipFill>
        <p:spPr>
          <a:xfrm>
            <a:off x="1115616" y="1124744"/>
            <a:ext cx="6933906" cy="4844792"/>
          </a:xfrm>
          <a:prstGeom prst="rect">
            <a:avLst/>
          </a:prstGeom>
        </p:spPr>
      </p:pic>
      <p:pic>
        <p:nvPicPr>
          <p:cNvPr id="6" name="Picture 5"/>
          <p:cNvPicPr>
            <a:picLocks noChangeAspect="1"/>
          </p:cNvPicPr>
          <p:nvPr/>
        </p:nvPicPr>
        <p:blipFill>
          <a:blip r:embed="rId5"/>
          <a:stretch>
            <a:fillRect/>
          </a:stretch>
        </p:blipFill>
        <p:spPr>
          <a:xfrm>
            <a:off x="6156176" y="908720"/>
            <a:ext cx="2679700" cy="1562100"/>
          </a:xfrm>
          <a:prstGeom prst="rect">
            <a:avLst/>
          </a:prstGeom>
        </p:spPr>
      </p:pic>
    </p:spTree>
    <p:extLst>
      <p:ext uri="{BB962C8B-B14F-4D97-AF65-F5344CB8AC3E}">
        <p14:creationId xmlns:p14="http://schemas.microsoft.com/office/powerpoint/2010/main" val="36726826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720080"/>
          </a:xfrm>
        </p:spPr>
        <p:txBody>
          <a:bodyPr>
            <a:normAutofit fontScale="90000"/>
          </a:bodyPr>
          <a:lstStyle/>
          <a:p>
            <a:r>
              <a:rPr lang="nl-BE" dirty="0"/>
              <a:t>De sociotechnische school (5)</a:t>
            </a:r>
            <a:endParaRPr lang="en-GB" dirty="0"/>
          </a:p>
        </p:txBody>
      </p:sp>
      <p:sp>
        <p:nvSpPr>
          <p:cNvPr id="30723" name="Rectangle 3"/>
          <p:cNvSpPr>
            <a:spLocks noGrp="1" noChangeArrowheads="1"/>
          </p:cNvSpPr>
          <p:nvPr>
            <p:ph type="body" idx="1"/>
          </p:nvPr>
        </p:nvSpPr>
        <p:spPr>
          <a:xfrm>
            <a:off x="179512" y="1124744"/>
            <a:ext cx="8784976" cy="4968552"/>
          </a:xfrm>
        </p:spPr>
        <p:txBody>
          <a:bodyPr>
            <a:normAutofit lnSpcReduction="10000"/>
          </a:bodyPr>
          <a:lstStyle/>
          <a:p>
            <a:pPr>
              <a:lnSpc>
                <a:spcPct val="90000"/>
              </a:lnSpc>
            </a:pPr>
            <a:r>
              <a:rPr lang="nl-BE" dirty="0"/>
              <a:t>Enkele kritische bedenkingen – recent onderzoek vakbonden. Wat vinden de vakbondsdelegees?</a:t>
            </a:r>
          </a:p>
          <a:p>
            <a:pPr lvl="1">
              <a:lnSpc>
                <a:spcPct val="90000"/>
              </a:lnSpc>
            </a:pPr>
            <a:r>
              <a:rPr lang="nl-BE" i="1" dirty="0"/>
              <a:t>Het systeem van zelfsturende teams is erg beperkt binnen de organisatie. De bedoeling is om dit verder uit te rollen, maar echt concrete plannen lijken er niet te zijn.</a:t>
            </a:r>
          </a:p>
          <a:p>
            <a:pPr lvl="1">
              <a:lnSpc>
                <a:spcPct val="90000"/>
              </a:lnSpc>
            </a:pPr>
            <a:r>
              <a:rPr lang="nl-BE" i="1" dirty="0"/>
              <a:t>De leden gedragen zich loyaal tegenover het eigen team, maar tussen de verschillende teams ontstaat er onderlinge competitiviteit.</a:t>
            </a:r>
          </a:p>
          <a:p>
            <a:pPr lvl="1">
              <a:lnSpc>
                <a:spcPct val="90000"/>
              </a:lnSpc>
            </a:pPr>
            <a:r>
              <a:rPr lang="nl-BE" i="1" dirty="0"/>
              <a:t>We moeten nu ook administratieve taken opnemen, maar dat is gewoon extra werk. Iedereen heeft de indruk dat we meer en sneller moeten werken.</a:t>
            </a:r>
          </a:p>
          <a:p>
            <a:pPr marL="457200" lvl="1" indent="0">
              <a:lnSpc>
                <a:spcPct val="90000"/>
              </a:lnSpc>
              <a:buNone/>
            </a:pPr>
            <a:endParaRPr lang="nl-BE" sz="1400" dirty="0"/>
          </a:p>
          <a:p>
            <a:pPr marL="457200" lvl="1" indent="0">
              <a:lnSpc>
                <a:spcPct val="90000"/>
              </a:lnSpc>
              <a:buNone/>
            </a:pPr>
            <a:endParaRPr lang="nl-BE" sz="1400"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
        <p:nvSpPr>
          <p:cNvPr id="2" name="TextBox 1"/>
          <p:cNvSpPr txBox="1"/>
          <p:nvPr/>
        </p:nvSpPr>
        <p:spPr>
          <a:xfrm>
            <a:off x="179512" y="5954674"/>
            <a:ext cx="8784976" cy="523220"/>
          </a:xfrm>
          <a:prstGeom prst="rect">
            <a:avLst/>
          </a:prstGeom>
          <a:noFill/>
        </p:spPr>
        <p:txBody>
          <a:bodyPr wrap="square" rtlCol="0">
            <a:spAutoFit/>
          </a:bodyPr>
          <a:lstStyle/>
          <a:p>
            <a:r>
              <a:rPr lang="en-US" sz="1400" dirty="0" err="1"/>
              <a:t>Bron</a:t>
            </a:r>
            <a:r>
              <a:rPr lang="en-US" sz="1400" dirty="0"/>
              <a:t>: </a:t>
            </a:r>
            <a:r>
              <a:rPr lang="en-US" sz="1400" dirty="0" err="1"/>
              <a:t>Vandenbroucke</a:t>
            </a:r>
            <a:r>
              <a:rPr lang="en-US" sz="1400" dirty="0"/>
              <a:t>, S., </a:t>
            </a:r>
            <a:r>
              <a:rPr lang="en-US" sz="1400" dirty="0" err="1"/>
              <a:t>Dillisen</a:t>
            </a:r>
            <a:r>
              <a:rPr lang="en-US" sz="1400" dirty="0"/>
              <a:t>-Jacobs, D. &amp;  </a:t>
            </a:r>
            <a:r>
              <a:rPr lang="en-US" sz="1400" dirty="0" err="1"/>
              <a:t>Kiekens</a:t>
            </a:r>
            <a:r>
              <a:rPr lang="en-US" sz="1400" dirty="0"/>
              <a:t>, D. (2015) “</a:t>
            </a:r>
            <a:r>
              <a:rPr lang="en-US" sz="1400" dirty="0" err="1"/>
              <a:t>Werken</a:t>
            </a:r>
            <a:r>
              <a:rPr lang="en-US" sz="1400" dirty="0"/>
              <a:t> in </a:t>
            </a:r>
            <a:r>
              <a:rPr lang="en-US" sz="1400" dirty="0" err="1"/>
              <a:t>een</a:t>
            </a:r>
            <a:r>
              <a:rPr lang="en-US" sz="1400" dirty="0"/>
              <a:t> </a:t>
            </a:r>
            <a:r>
              <a:rPr lang="en-US" sz="1400" dirty="0" err="1"/>
              <a:t>innovatieve</a:t>
            </a:r>
            <a:r>
              <a:rPr lang="en-US" sz="1400" dirty="0"/>
              <a:t> </a:t>
            </a:r>
            <a:r>
              <a:rPr lang="en-US" sz="1400" dirty="0" err="1"/>
              <a:t>arbeidsorganisatie</a:t>
            </a:r>
            <a:r>
              <a:rPr lang="en-US" sz="1400" dirty="0"/>
              <a:t>. Basis </a:t>
            </a:r>
            <a:r>
              <a:rPr lang="en-US" sz="1400" dirty="0" err="1"/>
              <a:t>voor</a:t>
            </a:r>
            <a:r>
              <a:rPr lang="en-US" sz="1400" dirty="0"/>
              <a:t> </a:t>
            </a:r>
            <a:r>
              <a:rPr lang="en-US" sz="1400" dirty="0" err="1"/>
              <a:t>een</a:t>
            </a:r>
            <a:r>
              <a:rPr lang="en-US" sz="1400" dirty="0"/>
              <a:t> </a:t>
            </a:r>
            <a:r>
              <a:rPr lang="en-US" sz="1400" dirty="0" err="1"/>
              <a:t>syndicale</a:t>
            </a:r>
            <a:r>
              <a:rPr lang="en-US" sz="1400" dirty="0"/>
              <a:t> </a:t>
            </a:r>
            <a:r>
              <a:rPr lang="en-US" sz="1400" dirty="0" err="1"/>
              <a:t>strategie</a:t>
            </a:r>
            <a:r>
              <a:rPr lang="en-US" sz="1400" dirty="0"/>
              <a:t>” (</a:t>
            </a:r>
            <a:r>
              <a:rPr lang="en-US" sz="1400" dirty="0" err="1"/>
              <a:t>gemeenschappelijke</a:t>
            </a:r>
            <a:r>
              <a:rPr lang="en-US" sz="1400" dirty="0"/>
              <a:t> </a:t>
            </a:r>
            <a:r>
              <a:rPr lang="en-US" sz="1400" dirty="0" err="1"/>
              <a:t>uitgave</a:t>
            </a:r>
            <a:r>
              <a:rPr lang="en-US" sz="1400" dirty="0"/>
              <a:t> ABVV, ACV, ACLVB, UA en ESF)</a:t>
            </a:r>
          </a:p>
        </p:txBody>
      </p:sp>
    </p:spTree>
    <p:extLst>
      <p:ext uri="{BB962C8B-B14F-4D97-AF65-F5344CB8AC3E}">
        <p14:creationId xmlns:p14="http://schemas.microsoft.com/office/powerpoint/2010/main" val="536856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Totale werkplaatsinnovatie (1)</a:t>
            </a:r>
            <a:endParaRPr lang="en-GB" dirty="0"/>
          </a:p>
        </p:txBody>
      </p:sp>
      <p:sp>
        <p:nvSpPr>
          <p:cNvPr id="30723" name="Rectangle 3"/>
          <p:cNvSpPr>
            <a:spLocks noGrp="1" noChangeArrowheads="1"/>
          </p:cNvSpPr>
          <p:nvPr>
            <p:ph type="body" idx="1"/>
          </p:nvPr>
        </p:nvSpPr>
        <p:spPr>
          <a:xfrm>
            <a:off x="179512" y="980728"/>
            <a:ext cx="8784976" cy="5616624"/>
          </a:xfrm>
        </p:spPr>
        <p:txBody>
          <a:bodyPr>
            <a:normAutofit fontScale="92500" lnSpcReduction="10000"/>
          </a:bodyPr>
          <a:lstStyle/>
          <a:p>
            <a:pPr>
              <a:lnSpc>
                <a:spcPct val="90000"/>
              </a:lnSpc>
            </a:pPr>
            <a:r>
              <a:rPr lang="nl-BE" dirty="0">
                <a:sym typeface="Wingdings" pitchFamily="2" charset="2"/>
              </a:rPr>
              <a:t>‘Koepelconcept’ – Bottom line:</a:t>
            </a:r>
          </a:p>
          <a:p>
            <a:pPr lvl="1">
              <a:lnSpc>
                <a:spcPct val="90000"/>
              </a:lnSpc>
            </a:pPr>
            <a:r>
              <a:rPr lang="nl-BE" dirty="0"/>
              <a:t>… </a:t>
            </a:r>
            <a:r>
              <a:rPr lang="nl-NL" i="1" dirty="0"/>
              <a:t>het streven om arbeidsorganisaties op zo een manier te organiseren dat ze in staat zijn om zich op een ‘lerende manier’ constant aan te passen aan een omgeving die zich aan erg hoge snelheid verandert </a:t>
            </a:r>
            <a:endParaRPr lang="nl-BE" i="1" dirty="0">
              <a:sym typeface="Wingdings" pitchFamily="2" charset="2"/>
            </a:endParaRPr>
          </a:p>
          <a:p>
            <a:pPr>
              <a:lnSpc>
                <a:spcPct val="90000"/>
              </a:lnSpc>
            </a:pPr>
            <a:r>
              <a:rPr lang="nl-BE" dirty="0">
                <a:sym typeface="Wingdings" pitchFamily="2" charset="2"/>
              </a:rPr>
              <a:t>Logisch compliment ‘simme technologie’</a:t>
            </a:r>
          </a:p>
          <a:p>
            <a:pPr lvl="1">
              <a:lnSpc>
                <a:spcPct val="90000"/>
              </a:lnSpc>
            </a:pPr>
            <a:r>
              <a:rPr lang="nl-BE" dirty="0">
                <a:sym typeface="Wingdings" pitchFamily="2" charset="2"/>
              </a:rPr>
              <a:t>Noodzaakt andere arbeidsorganisatie</a:t>
            </a:r>
          </a:p>
          <a:p>
            <a:pPr lvl="1">
              <a:lnSpc>
                <a:spcPct val="90000"/>
              </a:lnSpc>
            </a:pPr>
            <a:r>
              <a:rPr lang="nl-BE" dirty="0">
                <a:sym typeface="Wingdings" pitchFamily="2" charset="2"/>
              </a:rPr>
              <a:t>Innovatieve arbeidsorganisatie </a:t>
            </a:r>
            <a:r>
              <a:rPr lang="nl-BE" dirty="0">
                <a:sym typeface="Wingdings"/>
              </a:rPr>
              <a:t> niet ‘strijd tegen de machines’ MAAR met machines ‘strijden voor kwaliteitsvoller werk’</a:t>
            </a:r>
            <a:endParaRPr lang="nl-BE" dirty="0">
              <a:sym typeface="Wingdings" pitchFamily="2" charset="2"/>
            </a:endParaRPr>
          </a:p>
          <a:p>
            <a:pPr>
              <a:lnSpc>
                <a:spcPct val="90000"/>
              </a:lnSpc>
            </a:pPr>
            <a:r>
              <a:rPr lang="nl-BE" dirty="0">
                <a:sym typeface="Wingdings" pitchFamily="2" charset="2"/>
              </a:rPr>
              <a:t>De ‘lerende organisatie’:</a:t>
            </a:r>
          </a:p>
          <a:p>
            <a:pPr lvl="1">
              <a:lnSpc>
                <a:spcPct val="90000"/>
              </a:lnSpc>
            </a:pPr>
            <a:r>
              <a:rPr lang="nl-BE" dirty="0">
                <a:sym typeface="Wingdings" pitchFamily="2" charset="2"/>
              </a:rPr>
              <a:t>Geen receptenboek of scenario MAAR veeleer een toolbox</a:t>
            </a:r>
          </a:p>
          <a:p>
            <a:pPr lvl="2">
              <a:lnSpc>
                <a:spcPct val="90000"/>
              </a:lnSpc>
            </a:pPr>
            <a:r>
              <a:rPr lang="nl-BE" dirty="0">
                <a:sym typeface="Wingdings" pitchFamily="2" charset="2"/>
              </a:rPr>
              <a:t>O.a. participatieve relaties; zelfsturende teams; georiënteerdheid op constante verbetering; betrokkenheid en inspraak</a:t>
            </a:r>
          </a:p>
          <a:p>
            <a:pPr lvl="1">
              <a:lnSpc>
                <a:spcPct val="90000"/>
              </a:lnSpc>
            </a:pPr>
            <a:r>
              <a:rPr lang="nl-BE" dirty="0">
                <a:sym typeface="Wingdings" pitchFamily="2" charset="2"/>
              </a:rPr>
              <a:t>Vooral een ‘attitude’</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7601527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Totale werkplaatsinnovatie (2)</a:t>
            </a:r>
            <a:endParaRPr lang="en-GB" dirty="0"/>
          </a:p>
        </p:txBody>
      </p:sp>
      <p:sp>
        <p:nvSpPr>
          <p:cNvPr id="30723" name="Rectangle 3"/>
          <p:cNvSpPr>
            <a:spLocks noGrp="1" noChangeArrowheads="1"/>
          </p:cNvSpPr>
          <p:nvPr>
            <p:ph type="body" idx="1"/>
          </p:nvPr>
        </p:nvSpPr>
        <p:spPr>
          <a:xfrm>
            <a:off x="179512" y="1196752"/>
            <a:ext cx="8784976" cy="5400600"/>
          </a:xfrm>
        </p:spPr>
        <p:txBody>
          <a:bodyPr>
            <a:normAutofit fontScale="92500" lnSpcReduction="20000"/>
          </a:bodyPr>
          <a:lstStyle/>
          <a:p>
            <a:pPr>
              <a:lnSpc>
                <a:spcPct val="90000"/>
              </a:lnSpc>
            </a:pPr>
            <a:r>
              <a:rPr lang="nl-BE" dirty="0">
                <a:sym typeface="Wingdings" pitchFamily="2" charset="2"/>
              </a:rPr>
              <a:t>Andere concepten onder dezelfde paraplu:</a:t>
            </a:r>
          </a:p>
          <a:p>
            <a:pPr lvl="1">
              <a:lnSpc>
                <a:spcPct val="90000"/>
              </a:lnSpc>
            </a:pPr>
            <a:r>
              <a:rPr lang="nl-BE" dirty="0">
                <a:sym typeface="Wingdings" pitchFamily="2" charset="2"/>
              </a:rPr>
              <a:t>Hoge performantie werksystemen (</a:t>
            </a:r>
            <a:r>
              <a:rPr lang="nl-BE" i="1" dirty="0">
                <a:sym typeface="Wingdings" pitchFamily="2" charset="2"/>
              </a:rPr>
              <a:t>high performance work systems)</a:t>
            </a:r>
            <a:endParaRPr lang="nl-BE" dirty="0">
              <a:sym typeface="Wingdings" pitchFamily="2" charset="2"/>
            </a:endParaRPr>
          </a:p>
          <a:p>
            <a:pPr lvl="1">
              <a:lnSpc>
                <a:spcPct val="90000"/>
              </a:lnSpc>
            </a:pPr>
            <a:r>
              <a:rPr lang="nl-BE" dirty="0">
                <a:sym typeface="Wingdings" pitchFamily="2" charset="2"/>
              </a:rPr>
              <a:t>Hoge betrokkenheid-werkstystemen (</a:t>
            </a:r>
            <a:r>
              <a:rPr lang="nl-BE" i="1" dirty="0">
                <a:sym typeface="Wingdings" pitchFamily="2" charset="2"/>
              </a:rPr>
              <a:t>High involvement work systems</a:t>
            </a:r>
            <a:r>
              <a:rPr lang="nl-BE" dirty="0">
                <a:sym typeface="Wingdings" pitchFamily="2" charset="2"/>
              </a:rPr>
              <a:t>)</a:t>
            </a:r>
          </a:p>
          <a:p>
            <a:pPr lvl="1">
              <a:lnSpc>
                <a:spcPct val="90000"/>
              </a:lnSpc>
            </a:pPr>
            <a:r>
              <a:rPr lang="nl-BE" dirty="0">
                <a:sym typeface="Wingdings" pitchFamily="2" charset="2"/>
              </a:rPr>
              <a:t>Conductieve productie:</a:t>
            </a:r>
          </a:p>
          <a:p>
            <a:pPr lvl="2">
              <a:lnSpc>
                <a:spcPct val="90000"/>
              </a:lnSpc>
            </a:pPr>
            <a:r>
              <a:rPr lang="nl-BE" dirty="0">
                <a:sym typeface="Wingdings" pitchFamily="2" charset="2"/>
              </a:rPr>
              <a:t>Productie: participatie, flexibiliteit en dialoog</a:t>
            </a:r>
          </a:p>
          <a:p>
            <a:pPr lvl="2">
              <a:lnSpc>
                <a:spcPct val="90000"/>
              </a:lnSpc>
            </a:pPr>
            <a:r>
              <a:rPr lang="nl-BE" dirty="0">
                <a:sym typeface="Wingdings" pitchFamily="2" charset="2"/>
              </a:rPr>
              <a:t>Consumtie wordt een ‘lerende ervaring’</a:t>
            </a:r>
          </a:p>
          <a:p>
            <a:pPr lvl="1">
              <a:lnSpc>
                <a:spcPct val="90000"/>
              </a:lnSpc>
            </a:pPr>
            <a:r>
              <a:rPr lang="nl-BE" dirty="0">
                <a:sym typeface="Wingdings" pitchFamily="2" charset="2"/>
              </a:rPr>
              <a:t>Het ‘Nieuwe werken’</a:t>
            </a:r>
          </a:p>
          <a:p>
            <a:pPr lvl="2">
              <a:lnSpc>
                <a:spcPct val="90000"/>
              </a:lnSpc>
            </a:pPr>
            <a:r>
              <a:rPr lang="nl-BE" dirty="0">
                <a:sym typeface="Wingdings" pitchFamily="2" charset="2"/>
              </a:rPr>
              <a:t>Zelfsturend werken</a:t>
            </a:r>
          </a:p>
          <a:p>
            <a:pPr lvl="2">
              <a:lnSpc>
                <a:spcPct val="90000"/>
              </a:lnSpc>
            </a:pPr>
            <a:r>
              <a:rPr lang="nl-BE" dirty="0">
                <a:sym typeface="Wingdings" pitchFamily="2" charset="2"/>
              </a:rPr>
              <a:t>Vrije toegang en circulatie van kennis en informatie</a:t>
            </a:r>
          </a:p>
          <a:p>
            <a:pPr lvl="2">
              <a:lnSpc>
                <a:spcPct val="90000"/>
              </a:lnSpc>
            </a:pPr>
            <a:r>
              <a:rPr lang="nl-BE" dirty="0">
                <a:sym typeface="Wingdings" pitchFamily="2" charset="2"/>
              </a:rPr>
              <a:t>Plaats- en tijdsonafhankelijk werken</a:t>
            </a:r>
          </a:p>
          <a:p>
            <a:pPr lvl="2">
              <a:lnSpc>
                <a:spcPct val="90000"/>
              </a:lnSpc>
            </a:pPr>
            <a:r>
              <a:rPr lang="nl-BE" dirty="0">
                <a:sym typeface="Wingdings" pitchFamily="2" charset="2"/>
              </a:rPr>
              <a:t>Flexibele arbeidsverhoudingen</a:t>
            </a:r>
          </a:p>
          <a:p>
            <a:pPr lvl="2">
              <a:lnSpc>
                <a:spcPct val="90000"/>
              </a:lnSpc>
            </a:pPr>
            <a:r>
              <a:rPr lang="nl-BE" dirty="0">
                <a:sym typeface="Wingdings" pitchFamily="2" charset="2"/>
              </a:rPr>
              <a:t>Frank Van Massenhoven (ex-FOD Sociale Zekerheid): </a:t>
            </a:r>
            <a:r>
              <a:rPr lang="nl-BE" dirty="0">
                <a:sym typeface="Wingdings" pitchFamily="2" charset="2"/>
                <a:hlinkClick r:id="rId3"/>
              </a:rPr>
              <a:t>https://www.canvas.be/video/changemakers/najaar-2016/ricardo-semler/op-de-vloer</a:t>
            </a:r>
            <a:r>
              <a:rPr lang="nl-BE" dirty="0">
                <a:sym typeface="Wingdings" pitchFamily="2" charset="2"/>
              </a:rPr>
              <a:t> </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7663079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Discussie (1)</a:t>
            </a:r>
            <a:endParaRPr lang="en-GB" dirty="0"/>
          </a:p>
        </p:txBody>
      </p:sp>
      <p:sp>
        <p:nvSpPr>
          <p:cNvPr id="30723" name="Rectangle 3"/>
          <p:cNvSpPr>
            <a:spLocks noGrp="1" noChangeArrowheads="1"/>
          </p:cNvSpPr>
          <p:nvPr>
            <p:ph type="body" idx="1"/>
          </p:nvPr>
        </p:nvSpPr>
        <p:spPr>
          <a:xfrm>
            <a:off x="179512" y="908720"/>
            <a:ext cx="8784976" cy="5616624"/>
          </a:xfrm>
        </p:spPr>
        <p:txBody>
          <a:bodyPr>
            <a:normAutofit lnSpcReduction="10000"/>
          </a:bodyPr>
          <a:lstStyle/>
          <a:p>
            <a:pPr>
              <a:lnSpc>
                <a:spcPct val="90000"/>
              </a:lnSpc>
            </a:pPr>
            <a:r>
              <a:rPr lang="nl-BE" dirty="0"/>
              <a:t>Modellen van innovatieve arbeidsorganisatie</a:t>
            </a:r>
          </a:p>
          <a:p>
            <a:pPr lvl="2">
              <a:lnSpc>
                <a:spcPct val="90000"/>
              </a:lnSpc>
            </a:pPr>
            <a:r>
              <a:rPr lang="nl-BE" dirty="0"/>
              <a:t>Breuk met het verleden?</a:t>
            </a:r>
          </a:p>
          <a:p>
            <a:pPr lvl="2">
              <a:lnSpc>
                <a:spcPct val="90000"/>
              </a:lnSpc>
            </a:pPr>
            <a:r>
              <a:rPr lang="nl-BE" dirty="0"/>
              <a:t>Post-Fordisme in de praktijk?</a:t>
            </a:r>
          </a:p>
          <a:p>
            <a:pPr lvl="1">
              <a:lnSpc>
                <a:spcPct val="90000"/>
              </a:lnSpc>
            </a:pPr>
            <a:r>
              <a:rPr lang="nl-BE" dirty="0"/>
              <a:t>Post-Fordistische principes in (voorheen) Fordistische structuren</a:t>
            </a:r>
          </a:p>
          <a:p>
            <a:pPr lvl="1">
              <a:lnSpc>
                <a:spcPct val="90000"/>
              </a:lnSpc>
            </a:pPr>
            <a:r>
              <a:rPr lang="nl-BE" dirty="0"/>
              <a:t>Reële verwezenlijkingen:</a:t>
            </a:r>
          </a:p>
          <a:p>
            <a:pPr lvl="2">
              <a:lnSpc>
                <a:spcPct val="90000"/>
              </a:lnSpc>
            </a:pPr>
            <a:r>
              <a:rPr lang="nl-BE" dirty="0"/>
              <a:t>Flexibiliteit en efficiëntie</a:t>
            </a:r>
          </a:p>
          <a:p>
            <a:pPr lvl="2">
              <a:lnSpc>
                <a:spcPct val="90000"/>
              </a:lnSpc>
            </a:pPr>
            <a:r>
              <a:rPr lang="nl-BE" dirty="0"/>
              <a:t>Indammen van dissatisfactie</a:t>
            </a:r>
          </a:p>
          <a:p>
            <a:pPr lvl="2">
              <a:lnSpc>
                <a:spcPct val="90000"/>
              </a:lnSpc>
            </a:pPr>
            <a:r>
              <a:rPr lang="nl-BE" dirty="0"/>
              <a:t>Onder de aandacht brengen van ‘kwaliteit van de arbeid’</a:t>
            </a:r>
          </a:p>
          <a:p>
            <a:pPr lvl="3">
              <a:lnSpc>
                <a:spcPct val="90000"/>
              </a:lnSpc>
            </a:pPr>
            <a:r>
              <a:rPr lang="nl-BE" dirty="0"/>
              <a:t>Flanders Synergy: </a:t>
            </a:r>
            <a:r>
              <a:rPr lang="nl-BE" dirty="0">
                <a:hlinkClick r:id="rId3"/>
              </a:rPr>
              <a:t>www.flanderssynergy.be</a:t>
            </a:r>
            <a:r>
              <a:rPr lang="nl-BE" dirty="0"/>
              <a:t> -</a:t>
            </a:r>
          </a:p>
          <a:p>
            <a:pPr lvl="1">
              <a:lnSpc>
                <a:spcPct val="90000"/>
              </a:lnSpc>
            </a:pPr>
            <a:r>
              <a:rPr lang="nl-BE" dirty="0"/>
              <a:t>ECHTER: Theorie en praktijk …</a:t>
            </a:r>
          </a:p>
          <a:p>
            <a:pPr lvl="2">
              <a:lnSpc>
                <a:spcPct val="90000"/>
              </a:lnSpc>
            </a:pPr>
            <a:r>
              <a:rPr lang="nl-BE" dirty="0"/>
              <a:t>Directie blijft baas over ‘hoe’ en ‘hoe ver’ participatie</a:t>
            </a:r>
          </a:p>
          <a:p>
            <a:pPr lvl="2">
              <a:lnSpc>
                <a:spcPct val="90000"/>
              </a:lnSpc>
            </a:pPr>
            <a:r>
              <a:rPr lang="nl-BE" dirty="0"/>
              <a:t>Glijmiddel voor niet-gewenste organisatieveranderingen?</a:t>
            </a:r>
          </a:p>
          <a:p>
            <a:pPr lvl="2">
              <a:lnSpc>
                <a:spcPct val="90000"/>
              </a:lnSpc>
            </a:pPr>
            <a:r>
              <a:rPr lang="nl-BE" dirty="0"/>
              <a:t>Post-Fordistisch op papier en Neo-Fordistisch in de praktijk?</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2456890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a:t>Discussie (2)</a:t>
            </a:r>
            <a:endParaRPr lang="en-GB" dirty="0"/>
          </a:p>
        </p:txBody>
      </p:sp>
      <p:sp>
        <p:nvSpPr>
          <p:cNvPr id="30723" name="Rectangle 3"/>
          <p:cNvSpPr>
            <a:spLocks noGrp="1" noChangeArrowheads="1"/>
          </p:cNvSpPr>
          <p:nvPr>
            <p:ph type="body" idx="1"/>
          </p:nvPr>
        </p:nvSpPr>
        <p:spPr>
          <a:xfrm>
            <a:off x="179512" y="1069976"/>
            <a:ext cx="8784976" cy="5455368"/>
          </a:xfrm>
        </p:spPr>
        <p:txBody>
          <a:bodyPr>
            <a:normAutofit lnSpcReduction="10000"/>
          </a:bodyPr>
          <a:lstStyle/>
          <a:p>
            <a:pPr>
              <a:lnSpc>
                <a:spcPct val="90000"/>
              </a:lnSpc>
            </a:pPr>
            <a:r>
              <a:rPr lang="nl-BE" dirty="0"/>
              <a:t>Verdere bedenkingen binnen Post/Neo-debat:</a:t>
            </a:r>
          </a:p>
          <a:p>
            <a:pPr lvl="1">
              <a:lnSpc>
                <a:spcPct val="90000"/>
              </a:lnSpc>
            </a:pPr>
            <a:r>
              <a:rPr lang="nl-BE" dirty="0"/>
              <a:t>Staan rationele keuzes (economische efficiëntie) wel altijd centraal?</a:t>
            </a:r>
          </a:p>
          <a:p>
            <a:pPr lvl="2">
              <a:lnSpc>
                <a:spcPct val="90000"/>
              </a:lnSpc>
            </a:pPr>
            <a:r>
              <a:rPr lang="nl-BE" dirty="0"/>
              <a:t>Interne machtsstrijd</a:t>
            </a:r>
          </a:p>
          <a:p>
            <a:pPr lvl="2">
              <a:lnSpc>
                <a:spcPct val="90000"/>
              </a:lnSpc>
            </a:pPr>
            <a:r>
              <a:rPr lang="nl-BE" dirty="0"/>
              <a:t>Culturele normen (mimetisch isomorfisme (markleider)</a:t>
            </a:r>
          </a:p>
          <a:p>
            <a:pPr lvl="1">
              <a:lnSpc>
                <a:spcPct val="90000"/>
              </a:lnSpc>
            </a:pPr>
            <a:r>
              <a:rPr lang="nl-BE" dirty="0"/>
              <a:t>Risico werkintensificatie</a:t>
            </a:r>
          </a:p>
          <a:p>
            <a:pPr lvl="1">
              <a:lnSpc>
                <a:spcPct val="90000"/>
              </a:lnSpc>
            </a:pPr>
            <a:r>
              <a:rPr lang="nl-BE" dirty="0"/>
              <a:t>Meervoudigheid van transformaties </a:t>
            </a:r>
            <a:r>
              <a:rPr lang="nl-BE" dirty="0">
                <a:sym typeface="Wingdings" pitchFamily="2" charset="2"/>
              </a:rPr>
              <a:t> Duale arbeidsmarkt</a:t>
            </a:r>
          </a:p>
          <a:p>
            <a:pPr lvl="2">
              <a:lnSpc>
                <a:spcPct val="90000"/>
              </a:lnSpc>
            </a:pPr>
            <a:r>
              <a:rPr lang="nl-BE" dirty="0">
                <a:sym typeface="Wingdings" pitchFamily="2" charset="2"/>
              </a:rPr>
              <a:t>Kern: Post-Fordistisch</a:t>
            </a:r>
          </a:p>
          <a:p>
            <a:pPr lvl="2">
              <a:lnSpc>
                <a:spcPct val="90000"/>
              </a:lnSpc>
            </a:pPr>
            <a:r>
              <a:rPr lang="nl-BE" dirty="0">
                <a:sym typeface="Wingdings" pitchFamily="2" charset="2"/>
              </a:rPr>
              <a:t>Periferie: Neo-Fordistisch</a:t>
            </a:r>
          </a:p>
          <a:p>
            <a:pPr marL="914400" lvl="2" indent="0">
              <a:lnSpc>
                <a:spcPct val="90000"/>
              </a:lnSpc>
              <a:buNone/>
            </a:pPr>
            <a:r>
              <a:rPr lang="nl-BE" dirty="0">
                <a:sym typeface="Wingdings"/>
              </a:rPr>
              <a:t> </a:t>
            </a:r>
            <a:r>
              <a:rPr lang="nl-BE" dirty="0">
                <a:sym typeface="Wingdings" pitchFamily="2" charset="2"/>
              </a:rPr>
              <a:t>Vallas (1999): ‘flexibele accumulatie’</a:t>
            </a:r>
          </a:p>
          <a:p>
            <a:pPr lvl="1">
              <a:lnSpc>
                <a:spcPct val="90000"/>
              </a:lnSpc>
            </a:pPr>
            <a:r>
              <a:rPr lang="nl-BE" dirty="0"/>
              <a:t>Kunnen echte hervormingen zonder aan eigendomsstructuur te raken?</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04029779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2" name="Titel 1"/>
          <p:cNvSpPr>
            <a:spLocks noGrp="1"/>
          </p:cNvSpPr>
          <p:nvPr>
            <p:ph type="title"/>
          </p:nvPr>
        </p:nvSpPr>
        <p:spPr>
          <a:xfrm>
            <a:off x="107504" y="289368"/>
            <a:ext cx="8928992" cy="1339432"/>
          </a:xfrm>
        </p:spPr>
        <p:txBody>
          <a:bodyPr>
            <a:normAutofit fontScale="90000"/>
          </a:bodyPr>
          <a:lstStyle/>
          <a:p>
            <a:r>
              <a:rPr lang="nl-BE" dirty="0"/>
              <a:t>Discussie: </a:t>
            </a:r>
            <a:r>
              <a:rPr lang="nl-BE" dirty="0" err="1"/>
              <a:t>Mondragon</a:t>
            </a:r>
            <a:r>
              <a:rPr lang="nl-BE" dirty="0"/>
              <a:t> – de humane arbeidsorganisatie?</a:t>
            </a:r>
            <a:endParaRPr lang="en-US" dirty="0">
              <a:solidFill>
                <a:schemeClr val="tx1">
                  <a:lumMod val="95000"/>
                  <a:lumOff val="5000"/>
                </a:schemeClr>
              </a:solidFill>
            </a:endParaRPr>
          </a:p>
        </p:txBody>
      </p:sp>
      <p:sp>
        <p:nvSpPr>
          <p:cNvPr id="3" name="Tijdelijke aanduiding voor inhoud 2"/>
          <p:cNvSpPr>
            <a:spLocks noGrp="1"/>
          </p:cNvSpPr>
          <p:nvPr>
            <p:ph idx="1"/>
          </p:nvPr>
        </p:nvSpPr>
        <p:spPr>
          <a:xfrm>
            <a:off x="5076056" y="4509120"/>
            <a:ext cx="3837112" cy="1224136"/>
          </a:xfrm>
        </p:spPr>
        <p:txBody>
          <a:bodyPr>
            <a:normAutofit fontScale="70000" lnSpcReduction="20000"/>
          </a:bodyPr>
          <a:lstStyle/>
          <a:p>
            <a:pPr marL="0" indent="0" algn="ctr">
              <a:buNone/>
            </a:pPr>
            <a:endParaRPr lang="nl-NL" sz="2200" dirty="0">
              <a:solidFill>
                <a:srgbClr val="3C3D2F"/>
              </a:solidFill>
              <a:hlinkClick r:id="" action="ppaction://noaction"/>
            </a:endParaRPr>
          </a:p>
          <a:p>
            <a:pPr marL="0" indent="0" algn="ctr">
              <a:buNone/>
            </a:pPr>
            <a:endParaRPr lang="nl-NL" sz="2200" dirty="0">
              <a:solidFill>
                <a:srgbClr val="3C3D2F"/>
              </a:solidFill>
              <a:hlinkClick r:id="" action="ppaction://noaction"/>
            </a:endParaRPr>
          </a:p>
          <a:p>
            <a:pPr marL="0" indent="0" algn="ctr">
              <a:buNone/>
            </a:pPr>
            <a:r>
              <a:rPr lang="nl-NL" sz="2200" u="sng" dirty="0">
                <a:hlinkClick r:id="rId3"/>
              </a:rPr>
              <a:t>https://www.vpro.nl/programmas/tegenlicht/kijk/afleveringen/2011-2012/mondragon.html</a:t>
            </a:r>
            <a:r>
              <a:rPr lang="nl-NL" sz="2200" u="sng" dirty="0"/>
              <a:t>  </a:t>
            </a:r>
            <a:endParaRPr lang="nl-NL" sz="2200" dirty="0">
              <a:solidFill>
                <a:srgbClr val="3C3D2F"/>
              </a:solidFill>
            </a:endParaRPr>
          </a:p>
        </p:txBody>
      </p:sp>
      <p:sp>
        <p:nvSpPr>
          <p:cNvPr id="4" name="Tijdelijke aanduiding voor dianummer 3"/>
          <p:cNvSpPr>
            <a:spLocks noGrp="1"/>
          </p:cNvSpPr>
          <p:nvPr>
            <p:ph type="sldNum" sz="quarter" idx="12"/>
          </p:nvPr>
        </p:nvSpPr>
        <p:spPr>
          <a:xfrm>
            <a:off x="6553200" y="6597352"/>
            <a:ext cx="2590800" cy="260648"/>
          </a:xfrm>
          <a:noFill/>
        </p:spPr>
        <p:txBody>
          <a:bodyPr/>
          <a:lstStyle/>
          <a:p>
            <a:fld id="{5CAB3DCA-ADEC-4F28-8B55-054D50A9EA27}" type="slidenum">
              <a:rPr lang="en-US" sz="1400" b="1" i="1" smtClean="0">
                <a:solidFill>
                  <a:schemeClr val="tx1"/>
                </a:solidFill>
              </a:rPr>
              <a:pPr/>
              <a:t>39</a:t>
            </a:fld>
            <a:endParaRPr lang="en-US" sz="1400" b="1" i="1" dirty="0">
              <a:solidFill>
                <a:schemeClr val="tx1"/>
              </a:solidFill>
            </a:endParaRPr>
          </a:p>
        </p:txBody>
      </p:sp>
      <p:sp>
        <p:nvSpPr>
          <p:cNvPr id="8"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9" name="Tekstvak 8"/>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1026" name="Picture 2"/>
          <p:cNvPicPr>
            <a:picLocks noChangeAspect="1" noChangeArrowheads="1"/>
          </p:cNvPicPr>
          <p:nvPr/>
        </p:nvPicPr>
        <p:blipFill>
          <a:blip r:embed="rId4" cstate="print"/>
          <a:srcRect/>
          <a:stretch>
            <a:fillRect/>
          </a:stretch>
        </p:blipFill>
        <p:spPr bwMode="auto">
          <a:xfrm>
            <a:off x="179512" y="1708418"/>
            <a:ext cx="4680520" cy="4672910"/>
          </a:xfrm>
          <a:prstGeom prst="rect">
            <a:avLst/>
          </a:prstGeom>
          <a:noFill/>
          <a:ln w="9525">
            <a:noFill/>
            <a:miter lim="800000"/>
            <a:headEnd/>
            <a:tailEnd/>
          </a:ln>
        </p:spPr>
      </p:pic>
      <p:pic>
        <p:nvPicPr>
          <p:cNvPr id="1029" name="Picture 5"/>
          <p:cNvPicPr>
            <a:picLocks noChangeAspect="1" noChangeArrowheads="1"/>
          </p:cNvPicPr>
          <p:nvPr/>
        </p:nvPicPr>
        <p:blipFill>
          <a:blip r:embed="rId5" cstate="print"/>
          <a:srcRect/>
          <a:stretch>
            <a:fillRect/>
          </a:stretch>
        </p:blipFill>
        <p:spPr bwMode="auto">
          <a:xfrm>
            <a:off x="5292080" y="1700808"/>
            <a:ext cx="1714500" cy="1714500"/>
          </a:xfrm>
          <a:prstGeom prst="rect">
            <a:avLst/>
          </a:prstGeom>
          <a:noFill/>
          <a:ln w="9525">
            <a:noFill/>
            <a:miter lim="800000"/>
            <a:headEnd/>
            <a:tailEnd/>
          </a:ln>
        </p:spPr>
      </p:pic>
      <p:sp>
        <p:nvSpPr>
          <p:cNvPr id="12" name="Tekstvak 11"/>
          <p:cNvSpPr txBox="1"/>
          <p:nvPr/>
        </p:nvSpPr>
        <p:spPr>
          <a:xfrm>
            <a:off x="5436096" y="3356992"/>
            <a:ext cx="3096344" cy="923330"/>
          </a:xfrm>
          <a:prstGeom prst="rect">
            <a:avLst/>
          </a:prstGeom>
          <a:noFill/>
        </p:spPr>
        <p:txBody>
          <a:bodyPr wrap="square" rtlCol="0">
            <a:spAutoFit/>
          </a:bodyPr>
          <a:lstStyle/>
          <a:p>
            <a:r>
              <a:rPr lang="nl-BE" dirty="0"/>
              <a:t>Reportage </a:t>
            </a:r>
          </a:p>
          <a:p>
            <a:endParaRPr lang="nl-BE" dirty="0"/>
          </a:p>
          <a:p>
            <a:r>
              <a:rPr lang="nl-BE" b="1" dirty="0"/>
              <a:t>“Het wonder van Baskenland”</a:t>
            </a:r>
          </a:p>
        </p:txBody>
      </p:sp>
    </p:spTree>
    <p:extLst>
      <p:ext uri="{BB962C8B-B14F-4D97-AF65-F5344CB8AC3E}">
        <p14:creationId xmlns:p14="http://schemas.microsoft.com/office/powerpoint/2010/main" val="1533711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2" name="Titel 1"/>
          <p:cNvSpPr>
            <a:spLocks noGrp="1"/>
          </p:cNvSpPr>
          <p:nvPr>
            <p:ph type="title"/>
          </p:nvPr>
        </p:nvSpPr>
        <p:spPr>
          <a:xfrm>
            <a:off x="107504" y="324565"/>
            <a:ext cx="8928992" cy="2218258"/>
          </a:xfrm>
        </p:spPr>
        <p:txBody>
          <a:bodyPr>
            <a:normAutofit fontScale="90000"/>
          </a:bodyPr>
          <a:lstStyle/>
          <a:p>
            <a:r>
              <a:rPr lang="nl-BE" dirty="0"/>
              <a:t>Sociologie van arbeid en arbeidsverhoudingen </a:t>
            </a:r>
            <a:br>
              <a:rPr lang="nl-NL" sz="2200" dirty="0"/>
            </a:br>
            <a:r>
              <a:rPr lang="nl-NL" sz="2200" dirty="0"/>
              <a:t> </a:t>
            </a:r>
            <a:br>
              <a:rPr lang="nl-NL" dirty="0"/>
            </a:br>
            <a:r>
              <a:rPr lang="nl-NL" b="1" dirty="0"/>
              <a:t>H8</a:t>
            </a:r>
            <a:endParaRPr lang="en-US" b="1" dirty="0">
              <a:solidFill>
                <a:schemeClr val="tx1">
                  <a:lumMod val="95000"/>
                  <a:lumOff val="5000"/>
                </a:schemeClr>
              </a:solidFill>
            </a:endParaRPr>
          </a:p>
        </p:txBody>
      </p:sp>
      <p:sp>
        <p:nvSpPr>
          <p:cNvPr id="3" name="Tijdelijke aanduiding voor inhoud 2"/>
          <p:cNvSpPr>
            <a:spLocks noGrp="1"/>
          </p:cNvSpPr>
          <p:nvPr>
            <p:ph idx="1"/>
          </p:nvPr>
        </p:nvSpPr>
        <p:spPr>
          <a:xfrm>
            <a:off x="251520" y="2636912"/>
            <a:ext cx="8640960" cy="3888432"/>
          </a:xfrm>
        </p:spPr>
        <p:txBody>
          <a:bodyPr>
            <a:normAutofit/>
          </a:bodyPr>
          <a:lstStyle/>
          <a:p>
            <a:pPr marL="0" indent="0" algn="ctr">
              <a:buNone/>
            </a:pPr>
            <a:r>
              <a:rPr lang="nl-BE" dirty="0">
                <a:solidFill>
                  <a:schemeClr val="tx1">
                    <a:lumMod val="85000"/>
                    <a:lumOff val="15000"/>
                  </a:schemeClr>
                </a:solidFill>
              </a:rPr>
              <a:t>De arbeidsorganisatie: Hedendaagse arbeidsorganisatiemodellen</a:t>
            </a:r>
          </a:p>
          <a:p>
            <a:pPr marL="0" indent="0" algn="ctr">
              <a:buNone/>
            </a:pPr>
            <a:endParaRPr lang="nl-BE" sz="1000" dirty="0">
              <a:solidFill>
                <a:srgbClr val="3C3D2F"/>
              </a:solidFill>
            </a:endParaRPr>
          </a:p>
          <a:p>
            <a:pPr lvl="1"/>
            <a:r>
              <a:rPr lang="nl-BE" dirty="0">
                <a:solidFill>
                  <a:srgbClr val="000000"/>
                </a:solidFill>
              </a:rPr>
              <a:t>3 cruciale keuzes voor het hedendaagse maakmodel</a:t>
            </a:r>
          </a:p>
          <a:p>
            <a:pPr lvl="1"/>
            <a:r>
              <a:rPr lang="nl-BE" dirty="0">
                <a:solidFill>
                  <a:srgbClr val="000000"/>
                </a:solidFill>
              </a:rPr>
              <a:t>2 grote tendensen (- en een middenweg):</a:t>
            </a:r>
          </a:p>
          <a:p>
            <a:pPr lvl="2"/>
            <a:r>
              <a:rPr lang="nl-BE" dirty="0">
                <a:solidFill>
                  <a:srgbClr val="000000"/>
                </a:solidFill>
              </a:rPr>
              <a:t>Neo-Fordisme</a:t>
            </a:r>
          </a:p>
          <a:p>
            <a:pPr lvl="2"/>
            <a:r>
              <a:rPr lang="nl-BE" dirty="0">
                <a:solidFill>
                  <a:srgbClr val="000000"/>
                </a:solidFill>
              </a:rPr>
              <a:t>Post-Fordisme</a:t>
            </a:r>
          </a:p>
          <a:p>
            <a:pPr lvl="2">
              <a:lnSpc>
                <a:spcPct val="90000"/>
              </a:lnSpc>
            </a:pPr>
            <a:r>
              <a:rPr lang="nl-BE" dirty="0"/>
              <a:t>Modellen van innovatieve arbeids(her)organisatie</a:t>
            </a:r>
          </a:p>
          <a:p>
            <a:pPr lvl="2"/>
            <a:endParaRPr lang="nl-BE" dirty="0">
              <a:solidFill>
                <a:srgbClr val="000000"/>
              </a:solidFill>
            </a:endParaRPr>
          </a:p>
        </p:txBody>
      </p:sp>
      <p:sp>
        <p:nvSpPr>
          <p:cNvPr id="4" name="Tijdelijke aanduiding voor dianummer 3"/>
          <p:cNvSpPr>
            <a:spLocks noGrp="1"/>
          </p:cNvSpPr>
          <p:nvPr>
            <p:ph type="sldNum" sz="quarter" idx="12"/>
          </p:nvPr>
        </p:nvSpPr>
        <p:spPr>
          <a:xfrm>
            <a:off x="6553200" y="6597352"/>
            <a:ext cx="2590800" cy="260648"/>
          </a:xfrm>
          <a:noFill/>
        </p:spPr>
        <p:txBody>
          <a:bodyPr/>
          <a:lstStyle/>
          <a:p>
            <a:fld id="{5CAB3DCA-ADEC-4F28-8B55-054D50A9EA27}" type="slidenum">
              <a:rPr lang="en-US" sz="1400" b="1" i="1" smtClean="0">
                <a:solidFill>
                  <a:schemeClr val="tx1"/>
                </a:solidFill>
              </a:rPr>
              <a:pPr/>
              <a:t>4</a:t>
            </a:fld>
            <a:endParaRPr lang="en-US" sz="1400" b="1" i="1" dirty="0">
              <a:solidFill>
                <a:schemeClr val="tx1"/>
              </a:solidFill>
            </a:endParaRPr>
          </a:p>
        </p:txBody>
      </p:sp>
      <p:sp>
        <p:nvSpPr>
          <p:cNvPr id="8"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9" name="Tekstvak 8"/>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708164118"/>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116632"/>
            <a:ext cx="9144000" cy="850106"/>
          </a:xfrm>
        </p:spPr>
        <p:txBody>
          <a:bodyPr>
            <a:normAutofit/>
          </a:bodyPr>
          <a:lstStyle/>
          <a:p>
            <a:r>
              <a:rPr lang="nl-NL" sz="4000" dirty="0"/>
              <a:t>Uitgangspunt</a:t>
            </a:r>
            <a:endParaRPr lang="en-US" sz="4000" dirty="0">
              <a:solidFill>
                <a:schemeClr val="tx1">
                  <a:lumMod val="95000"/>
                  <a:lumOff val="5000"/>
                </a:schemeClr>
              </a:solidFill>
            </a:endParaRPr>
          </a:p>
        </p:txBody>
      </p:sp>
      <p:sp>
        <p:nvSpPr>
          <p:cNvPr id="3" name="Tijdelijke aanduiding voor inhoud 2"/>
          <p:cNvSpPr>
            <a:spLocks noGrp="1"/>
          </p:cNvSpPr>
          <p:nvPr>
            <p:ph idx="1"/>
          </p:nvPr>
        </p:nvSpPr>
        <p:spPr>
          <a:xfrm>
            <a:off x="251520" y="1052736"/>
            <a:ext cx="8568952" cy="5400600"/>
          </a:xfrm>
        </p:spPr>
        <p:txBody>
          <a:bodyPr>
            <a:normAutofit fontScale="92500" lnSpcReduction="10000"/>
          </a:bodyPr>
          <a:lstStyle/>
          <a:p>
            <a:r>
              <a:rPr lang="nl-NL" dirty="0"/>
              <a:t>Crisis van de Fordistische regulatiewijze (zie H5):</a:t>
            </a:r>
          </a:p>
          <a:p>
            <a:pPr lvl="1"/>
            <a:r>
              <a:rPr lang="nl-NL" dirty="0"/>
              <a:t>Vraagzijde: verzadiging in de vraag naar massaproducten</a:t>
            </a:r>
          </a:p>
          <a:p>
            <a:pPr lvl="1"/>
            <a:r>
              <a:rPr lang="nl-NL" dirty="0"/>
              <a:t>Tertiarisering van de economie</a:t>
            </a:r>
          </a:p>
          <a:p>
            <a:pPr lvl="1"/>
            <a:r>
              <a:rPr lang="nl-NL" dirty="0"/>
              <a:t>Diversifiëring van het werknemerskorps</a:t>
            </a:r>
          </a:p>
          <a:p>
            <a:pPr lvl="1"/>
            <a:r>
              <a:rPr lang="nl-NL" dirty="0"/>
              <a:t>Verandering in sociaaleconomisch beleid</a:t>
            </a:r>
          </a:p>
          <a:p>
            <a:pPr lvl="1"/>
            <a:r>
              <a:rPr lang="nl-NL" b="1" dirty="0"/>
              <a:t>MAAR Vooral:</a:t>
            </a:r>
            <a:r>
              <a:rPr lang="nl-NL" dirty="0"/>
              <a:t> limieten van de grootschalige massaproductie: </a:t>
            </a:r>
          </a:p>
          <a:p>
            <a:pPr lvl="2"/>
            <a:r>
              <a:rPr lang="nl-NL" dirty="0"/>
              <a:t>Rigide massaproductie</a:t>
            </a:r>
          </a:p>
          <a:p>
            <a:pPr lvl="2"/>
            <a:r>
              <a:rPr lang="nl-NL" dirty="0"/>
              <a:t>Grenzen bureaucratische organisatiewijze</a:t>
            </a:r>
          </a:p>
          <a:p>
            <a:pPr lvl="3"/>
            <a:r>
              <a:rPr lang="nl-NL" dirty="0"/>
              <a:t>steeds moeilijkere efficiëntiewinst</a:t>
            </a:r>
          </a:p>
          <a:p>
            <a:pPr lvl="3"/>
            <a:r>
              <a:rPr lang="nl-NL" dirty="0"/>
              <a:t>Werknemersontevredenheid </a:t>
            </a:r>
            <a:r>
              <a:rPr lang="nl-NL" dirty="0">
                <a:sym typeface="Wingdings"/>
              </a:rPr>
              <a:t> k</a:t>
            </a:r>
            <a:r>
              <a:rPr lang="nl-NL" dirty="0"/>
              <a:t>ost </a:t>
            </a:r>
            <a:r>
              <a:rPr lang="nl-NL" dirty="0">
                <a:sym typeface="Wingdings" pitchFamily="2" charset="2"/>
              </a:rPr>
              <a:t>sociale vrede</a:t>
            </a:r>
          </a:p>
          <a:p>
            <a:pPr lvl="3"/>
            <a:r>
              <a:rPr lang="nl-NL" dirty="0">
                <a:sym typeface="Wingdings" pitchFamily="2" charset="2"/>
              </a:rPr>
              <a:t>Nadelige gevolgen werknemers</a:t>
            </a:r>
          </a:p>
          <a:p>
            <a:pPr lvl="4"/>
            <a:r>
              <a:rPr lang="nl-NL" dirty="0">
                <a:sym typeface="Wingdings" pitchFamily="2" charset="2"/>
              </a:rPr>
              <a:t>Vervreemding</a:t>
            </a:r>
          </a:p>
          <a:p>
            <a:pPr lvl="4"/>
            <a:r>
              <a:rPr lang="nl-NL" dirty="0" err="1">
                <a:sym typeface="Wingdings" pitchFamily="2" charset="2"/>
              </a:rPr>
              <a:t>Dekwalificatie</a:t>
            </a:r>
            <a:r>
              <a:rPr lang="nl-NL" dirty="0">
                <a:sym typeface="Wingdings" pitchFamily="2" charset="2"/>
              </a:rPr>
              <a:t> </a:t>
            </a:r>
            <a:endParaRPr lang="nl-NL" dirty="0"/>
          </a:p>
        </p:txBody>
      </p:sp>
      <p:sp>
        <p:nvSpPr>
          <p:cNvPr id="8"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11"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12" name="Tekstvak 11"/>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1584292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11"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pic>
        <p:nvPicPr>
          <p:cNvPr id="5" name="Picture 4"/>
          <p:cNvPicPr>
            <a:picLocks noChangeAspect="1"/>
          </p:cNvPicPr>
          <p:nvPr/>
        </p:nvPicPr>
        <p:blipFill>
          <a:blip r:embed="rId3"/>
          <a:stretch>
            <a:fillRect/>
          </a:stretch>
        </p:blipFill>
        <p:spPr>
          <a:xfrm>
            <a:off x="3348699" y="3429000"/>
            <a:ext cx="5795301" cy="2796422"/>
          </a:xfrm>
          <a:prstGeom prst="rect">
            <a:avLst/>
          </a:prstGeom>
        </p:spPr>
      </p:pic>
      <p:sp>
        <p:nvSpPr>
          <p:cNvPr id="7" name="TextBox 6"/>
          <p:cNvSpPr txBox="1"/>
          <p:nvPr/>
        </p:nvSpPr>
        <p:spPr>
          <a:xfrm>
            <a:off x="3419872" y="6245728"/>
            <a:ext cx="5724128" cy="369332"/>
          </a:xfrm>
          <a:prstGeom prst="rect">
            <a:avLst/>
          </a:prstGeom>
          <a:noFill/>
        </p:spPr>
        <p:txBody>
          <a:bodyPr wrap="square" rtlCol="0">
            <a:spAutoFit/>
          </a:bodyPr>
          <a:lstStyle/>
          <a:p>
            <a:pPr algn="ctr"/>
            <a:r>
              <a:rPr lang="en-US" dirty="0">
                <a:hlinkClick r:id="rId4"/>
              </a:rPr>
              <a:t>https://youtu.be/Me-mCF0Z8VM</a:t>
            </a:r>
            <a:r>
              <a:rPr lang="en-US" dirty="0"/>
              <a:t> </a:t>
            </a:r>
          </a:p>
        </p:txBody>
      </p:sp>
      <p:pic>
        <p:nvPicPr>
          <p:cNvPr id="10" name="Picture 9"/>
          <p:cNvPicPr>
            <a:picLocks noChangeAspect="1"/>
          </p:cNvPicPr>
          <p:nvPr/>
        </p:nvPicPr>
        <p:blipFill>
          <a:blip r:embed="rId5"/>
          <a:stretch>
            <a:fillRect/>
          </a:stretch>
        </p:blipFill>
        <p:spPr>
          <a:xfrm>
            <a:off x="0" y="0"/>
            <a:ext cx="3707904" cy="1412776"/>
          </a:xfrm>
          <a:prstGeom prst="rect">
            <a:avLst/>
          </a:prstGeom>
        </p:spPr>
      </p:pic>
      <p:pic>
        <p:nvPicPr>
          <p:cNvPr id="13" name="Picture 12"/>
          <p:cNvPicPr>
            <a:picLocks noChangeAspect="1"/>
          </p:cNvPicPr>
          <p:nvPr/>
        </p:nvPicPr>
        <p:blipFill>
          <a:blip r:embed="rId6"/>
          <a:stretch>
            <a:fillRect/>
          </a:stretch>
        </p:blipFill>
        <p:spPr>
          <a:xfrm>
            <a:off x="5575300" y="135726"/>
            <a:ext cx="3568700" cy="965200"/>
          </a:xfrm>
          <a:prstGeom prst="rect">
            <a:avLst/>
          </a:prstGeom>
        </p:spPr>
      </p:pic>
      <p:pic>
        <p:nvPicPr>
          <p:cNvPr id="14" name="Picture 13"/>
          <p:cNvPicPr>
            <a:picLocks noChangeAspect="1"/>
          </p:cNvPicPr>
          <p:nvPr/>
        </p:nvPicPr>
        <p:blipFill>
          <a:blip r:embed="rId7"/>
          <a:stretch>
            <a:fillRect/>
          </a:stretch>
        </p:blipFill>
        <p:spPr>
          <a:xfrm>
            <a:off x="5652120" y="927814"/>
            <a:ext cx="3491880" cy="1169336"/>
          </a:xfrm>
          <a:prstGeom prst="rect">
            <a:avLst/>
          </a:prstGeom>
        </p:spPr>
      </p:pic>
      <p:sp>
        <p:nvSpPr>
          <p:cNvPr id="12" name="Tekstvak 11"/>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pic>
        <p:nvPicPr>
          <p:cNvPr id="15" name="Picture 14"/>
          <p:cNvPicPr>
            <a:picLocks noChangeAspect="1"/>
          </p:cNvPicPr>
          <p:nvPr/>
        </p:nvPicPr>
        <p:blipFill>
          <a:blip r:embed="rId8"/>
          <a:stretch>
            <a:fillRect/>
          </a:stretch>
        </p:blipFill>
        <p:spPr>
          <a:xfrm>
            <a:off x="0" y="4619101"/>
            <a:ext cx="3123936" cy="1584176"/>
          </a:xfrm>
          <a:prstGeom prst="rect">
            <a:avLst/>
          </a:prstGeom>
        </p:spPr>
      </p:pic>
      <p:pic>
        <p:nvPicPr>
          <p:cNvPr id="16" name="Picture 15"/>
          <p:cNvPicPr>
            <a:picLocks noChangeAspect="1"/>
          </p:cNvPicPr>
          <p:nvPr/>
        </p:nvPicPr>
        <p:blipFill>
          <a:blip r:embed="rId9"/>
          <a:stretch>
            <a:fillRect/>
          </a:stretch>
        </p:blipFill>
        <p:spPr>
          <a:xfrm>
            <a:off x="0" y="3971029"/>
            <a:ext cx="1219200" cy="673100"/>
          </a:xfrm>
          <a:prstGeom prst="rect">
            <a:avLst/>
          </a:prstGeom>
        </p:spPr>
      </p:pic>
      <p:pic>
        <p:nvPicPr>
          <p:cNvPr id="17" name="Picture 16"/>
          <p:cNvPicPr>
            <a:picLocks noChangeAspect="1"/>
          </p:cNvPicPr>
          <p:nvPr/>
        </p:nvPicPr>
        <p:blipFill>
          <a:blip r:embed="rId10"/>
          <a:stretch>
            <a:fillRect/>
          </a:stretch>
        </p:blipFill>
        <p:spPr>
          <a:xfrm>
            <a:off x="0" y="1340768"/>
            <a:ext cx="1659508" cy="1659508"/>
          </a:xfrm>
          <a:prstGeom prst="rect">
            <a:avLst/>
          </a:prstGeom>
        </p:spPr>
      </p:pic>
      <p:pic>
        <p:nvPicPr>
          <p:cNvPr id="18" name="Picture 17"/>
          <p:cNvPicPr>
            <a:picLocks noChangeAspect="1"/>
          </p:cNvPicPr>
          <p:nvPr/>
        </p:nvPicPr>
        <p:blipFill>
          <a:blip r:embed="rId11"/>
          <a:stretch>
            <a:fillRect/>
          </a:stretch>
        </p:blipFill>
        <p:spPr>
          <a:xfrm>
            <a:off x="2051720" y="1268760"/>
            <a:ext cx="3203848" cy="682420"/>
          </a:xfrm>
          <a:prstGeom prst="rect">
            <a:avLst/>
          </a:prstGeom>
        </p:spPr>
      </p:pic>
      <p:pic>
        <p:nvPicPr>
          <p:cNvPr id="19" name="Picture 18"/>
          <p:cNvPicPr>
            <a:picLocks noChangeAspect="1"/>
          </p:cNvPicPr>
          <p:nvPr/>
        </p:nvPicPr>
        <p:blipFill>
          <a:blip r:embed="rId12"/>
          <a:stretch>
            <a:fillRect/>
          </a:stretch>
        </p:blipFill>
        <p:spPr>
          <a:xfrm>
            <a:off x="1691680" y="1484784"/>
            <a:ext cx="3721100" cy="2489200"/>
          </a:xfrm>
          <a:prstGeom prst="rect">
            <a:avLst/>
          </a:prstGeom>
        </p:spPr>
      </p:pic>
    </p:spTree>
    <p:extLst>
      <p:ext uri="{BB962C8B-B14F-4D97-AF65-F5344CB8AC3E}">
        <p14:creationId xmlns:p14="http://schemas.microsoft.com/office/powerpoint/2010/main" val="1310663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4007DA-998F-0845-8C8B-BFCE5B1EFD82}"/>
              </a:ext>
            </a:extLst>
          </p:cNvPr>
          <p:cNvPicPr>
            <a:picLocks noChangeAspect="1"/>
          </p:cNvPicPr>
          <p:nvPr/>
        </p:nvPicPr>
        <p:blipFill>
          <a:blip r:embed="rId3"/>
          <a:stretch>
            <a:fillRect/>
          </a:stretch>
        </p:blipFill>
        <p:spPr>
          <a:xfrm>
            <a:off x="5400600" y="1556792"/>
            <a:ext cx="2915816" cy="2061886"/>
          </a:xfrm>
          <a:prstGeom prst="rect">
            <a:avLst/>
          </a:prstGeom>
        </p:spPr>
      </p:pic>
      <p:sp>
        <p:nvSpPr>
          <p:cNvPr id="8"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11"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12" name="Tekstvak 11"/>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
        <p:nvSpPr>
          <p:cNvPr id="3" name="TextBox 2"/>
          <p:cNvSpPr txBox="1"/>
          <p:nvPr/>
        </p:nvSpPr>
        <p:spPr>
          <a:xfrm>
            <a:off x="467544" y="3861048"/>
            <a:ext cx="3672408" cy="646331"/>
          </a:xfrm>
          <a:prstGeom prst="rect">
            <a:avLst/>
          </a:prstGeom>
          <a:noFill/>
        </p:spPr>
        <p:txBody>
          <a:bodyPr wrap="square" rtlCol="0">
            <a:spAutoFit/>
          </a:bodyPr>
          <a:lstStyle/>
          <a:p>
            <a:pPr algn="ctr"/>
            <a:r>
              <a:rPr lang="en-US" dirty="0">
                <a:hlinkClick r:id="rId4"/>
              </a:rPr>
              <a:t>http://www.werk.belgie.be/defaultNews.aspx?id=45797</a:t>
            </a:r>
            <a:r>
              <a:rPr lang="en-US" dirty="0"/>
              <a:t> </a:t>
            </a:r>
          </a:p>
        </p:txBody>
      </p:sp>
      <p:pic>
        <p:nvPicPr>
          <p:cNvPr id="7" name="Picture 6"/>
          <p:cNvPicPr>
            <a:picLocks noChangeAspect="1"/>
          </p:cNvPicPr>
          <p:nvPr/>
        </p:nvPicPr>
        <p:blipFill>
          <a:blip r:embed="rId5"/>
          <a:stretch>
            <a:fillRect/>
          </a:stretch>
        </p:blipFill>
        <p:spPr>
          <a:xfrm>
            <a:off x="4199716" y="3551225"/>
            <a:ext cx="4860032" cy="2805119"/>
          </a:xfrm>
          <a:prstGeom prst="rect">
            <a:avLst/>
          </a:prstGeom>
        </p:spPr>
      </p:pic>
      <p:pic>
        <p:nvPicPr>
          <p:cNvPr id="10" name="Picture 9"/>
          <p:cNvPicPr>
            <a:picLocks noChangeAspect="1"/>
          </p:cNvPicPr>
          <p:nvPr/>
        </p:nvPicPr>
        <p:blipFill>
          <a:blip r:embed="rId6"/>
          <a:stretch>
            <a:fillRect/>
          </a:stretch>
        </p:blipFill>
        <p:spPr>
          <a:xfrm>
            <a:off x="1547664" y="4791561"/>
            <a:ext cx="1498968" cy="1498968"/>
          </a:xfrm>
          <a:prstGeom prst="rect">
            <a:avLst/>
          </a:prstGeom>
        </p:spPr>
      </p:pic>
      <p:pic>
        <p:nvPicPr>
          <p:cNvPr id="2" name="Picture 1"/>
          <p:cNvPicPr>
            <a:picLocks noChangeAspect="1"/>
          </p:cNvPicPr>
          <p:nvPr/>
        </p:nvPicPr>
        <p:blipFill>
          <a:blip r:embed="rId7"/>
          <a:stretch>
            <a:fillRect/>
          </a:stretch>
        </p:blipFill>
        <p:spPr>
          <a:xfrm>
            <a:off x="251520" y="404664"/>
            <a:ext cx="4145973" cy="3429000"/>
          </a:xfrm>
          <a:prstGeom prst="rect">
            <a:avLst/>
          </a:prstGeom>
        </p:spPr>
      </p:pic>
      <p:pic>
        <p:nvPicPr>
          <p:cNvPr id="4" name="Picture 3">
            <a:extLst>
              <a:ext uri="{FF2B5EF4-FFF2-40B4-BE49-F238E27FC236}">
                <a16:creationId xmlns:a16="http://schemas.microsoft.com/office/drawing/2014/main" id="{0B515037-6F8E-584E-B439-9FDD2BD7DDAE}"/>
              </a:ext>
            </a:extLst>
          </p:cNvPr>
          <p:cNvPicPr>
            <a:picLocks noChangeAspect="1"/>
          </p:cNvPicPr>
          <p:nvPr/>
        </p:nvPicPr>
        <p:blipFill>
          <a:blip r:embed="rId8"/>
          <a:stretch>
            <a:fillRect/>
          </a:stretch>
        </p:blipFill>
        <p:spPr>
          <a:xfrm>
            <a:off x="4589389" y="457395"/>
            <a:ext cx="4350814" cy="1280298"/>
          </a:xfrm>
          <a:prstGeom prst="rect">
            <a:avLst/>
          </a:prstGeom>
        </p:spPr>
      </p:pic>
    </p:spTree>
    <p:extLst>
      <p:ext uri="{BB962C8B-B14F-4D97-AF65-F5344CB8AC3E}">
        <p14:creationId xmlns:p14="http://schemas.microsoft.com/office/powerpoint/2010/main" val="941372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612293"/>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260648"/>
            <a:ext cx="9144000" cy="836712"/>
          </a:xfrm>
        </p:spPr>
        <p:txBody>
          <a:bodyPr>
            <a:normAutofit/>
          </a:bodyPr>
          <a:lstStyle/>
          <a:p>
            <a:r>
              <a:rPr lang="nl-BE" dirty="0"/>
              <a:t>Nieuwe arbeidsorganisatiemodellen</a:t>
            </a:r>
          </a:p>
        </p:txBody>
      </p:sp>
      <p:sp>
        <p:nvSpPr>
          <p:cNvPr id="30723" name="Rectangle 3"/>
          <p:cNvSpPr>
            <a:spLocks noGrp="1" noChangeArrowheads="1"/>
          </p:cNvSpPr>
          <p:nvPr>
            <p:ph type="body" idx="1"/>
          </p:nvPr>
        </p:nvSpPr>
        <p:spPr>
          <a:xfrm>
            <a:off x="179512" y="1628800"/>
            <a:ext cx="8784976" cy="4896544"/>
          </a:xfrm>
        </p:spPr>
        <p:txBody>
          <a:bodyPr>
            <a:normAutofit fontScale="92500" lnSpcReduction="20000"/>
          </a:bodyPr>
          <a:lstStyle/>
          <a:p>
            <a:pPr>
              <a:lnSpc>
                <a:spcPct val="90000"/>
              </a:lnSpc>
            </a:pPr>
            <a:r>
              <a:rPr lang="nl-BE" dirty="0"/>
              <a:t>Schematisch overzicht gehanteerd in het handboek:</a:t>
            </a:r>
          </a:p>
          <a:p>
            <a:pPr lvl="1">
              <a:lnSpc>
                <a:spcPct val="90000"/>
              </a:lnSpc>
            </a:pPr>
            <a:r>
              <a:rPr lang="nl-BE" dirty="0"/>
              <a:t>Neo-Fordistische arbeidsorganisatie:</a:t>
            </a:r>
          </a:p>
          <a:p>
            <a:pPr lvl="2">
              <a:lnSpc>
                <a:spcPct val="90000"/>
              </a:lnSpc>
            </a:pPr>
            <a:r>
              <a:rPr lang="nl-BE" dirty="0"/>
              <a:t>Lean production: Toyota production system</a:t>
            </a:r>
          </a:p>
          <a:p>
            <a:pPr lvl="2">
              <a:lnSpc>
                <a:spcPct val="90000"/>
              </a:lnSpc>
            </a:pPr>
            <a:r>
              <a:rPr lang="nl-BE" dirty="0"/>
              <a:t>Flexibel wetenschappelijk management in de dienstensector: McDonaldism</a:t>
            </a:r>
          </a:p>
          <a:p>
            <a:pPr lvl="1">
              <a:lnSpc>
                <a:spcPct val="90000"/>
              </a:lnSpc>
            </a:pPr>
            <a:r>
              <a:rPr lang="nl-BE" dirty="0"/>
              <a:t>Post-Fordistische arbeidsorganisatie:</a:t>
            </a:r>
          </a:p>
          <a:p>
            <a:pPr lvl="2">
              <a:lnSpc>
                <a:spcPct val="90000"/>
              </a:lnSpc>
            </a:pPr>
            <a:r>
              <a:rPr lang="nl-BE" dirty="0"/>
              <a:t>Flexibele specialisatie</a:t>
            </a:r>
          </a:p>
          <a:p>
            <a:pPr lvl="2">
              <a:lnSpc>
                <a:spcPct val="90000"/>
              </a:lnSpc>
            </a:pPr>
            <a:r>
              <a:rPr lang="nl-BE" dirty="0"/>
              <a:t>De netwerkonderneming</a:t>
            </a:r>
          </a:p>
          <a:p>
            <a:pPr lvl="1">
              <a:lnSpc>
                <a:spcPct val="90000"/>
              </a:lnSpc>
            </a:pPr>
            <a:r>
              <a:rPr lang="nl-BE" dirty="0"/>
              <a:t>Modellen van innovatieve arbeidsorganisatie:</a:t>
            </a:r>
          </a:p>
          <a:p>
            <a:pPr lvl="2">
              <a:lnSpc>
                <a:spcPct val="90000"/>
              </a:lnSpc>
            </a:pPr>
            <a:r>
              <a:rPr lang="nl-BE" dirty="0"/>
              <a:t>Reflectieve productie: VOLVO-model</a:t>
            </a:r>
          </a:p>
          <a:p>
            <a:pPr lvl="2">
              <a:lnSpc>
                <a:spcPct val="90000"/>
              </a:lnSpc>
            </a:pPr>
            <a:r>
              <a:rPr lang="nl-BE" dirty="0"/>
              <a:t>De sociotechnische school</a:t>
            </a:r>
          </a:p>
          <a:p>
            <a:pPr lvl="2">
              <a:lnSpc>
                <a:spcPct val="90000"/>
              </a:lnSpc>
            </a:pPr>
            <a:r>
              <a:rPr lang="nl-BE" dirty="0"/>
              <a:t>Totale werkplaatsinnovatie</a:t>
            </a:r>
          </a:p>
          <a:p>
            <a:pPr lvl="1">
              <a:lnSpc>
                <a:spcPct val="90000"/>
              </a:lnSpc>
            </a:pPr>
            <a:endParaRPr lang="nl-BE" dirty="0"/>
          </a:p>
          <a:p>
            <a:pPr lvl="1">
              <a:lnSpc>
                <a:spcPct val="90000"/>
              </a:lnSpc>
            </a:pPr>
            <a:r>
              <a:rPr lang="nl-BE" dirty="0"/>
              <a:t>OPGELET:</a:t>
            </a:r>
            <a:r>
              <a:rPr lang="nl-BE" dirty="0">
                <a:sym typeface="Wingdings"/>
              </a:rPr>
              <a:t> </a:t>
            </a:r>
            <a:r>
              <a:rPr lang="nl-BE" b="1" dirty="0">
                <a:sym typeface="Wingdings"/>
              </a:rPr>
              <a:t>‘Ideaaltypes’</a:t>
            </a:r>
            <a:endParaRPr lang="nl-BE" b="1" dirty="0"/>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337250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jdelijke aanduiding voor voettekst 4"/>
          <p:cNvSpPr>
            <a:spLocks noGrp="1"/>
          </p:cNvSpPr>
          <p:nvPr>
            <p:ph type="ftr" sz="quarter" idx="11"/>
          </p:nvPr>
        </p:nvSpPr>
        <p:spPr>
          <a:xfrm>
            <a:off x="0" y="6597352"/>
            <a:ext cx="9144000" cy="260648"/>
          </a:xfr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a:lstStyle/>
          <a:p>
            <a:r>
              <a:rPr lang="nl-BE" sz="1400" b="1" i="1" dirty="0">
                <a:solidFill>
                  <a:schemeClr val="tx1"/>
                </a:solidFill>
              </a:rPr>
              <a:t>Sociologie van arbeid en arbeidsverhoudingen - Les 8 – Hedendaagse modellen (vervolg)</a:t>
            </a:r>
          </a:p>
        </p:txBody>
      </p:sp>
      <p:sp>
        <p:nvSpPr>
          <p:cNvPr id="30722" name="Rectangle 2"/>
          <p:cNvSpPr>
            <a:spLocks noGrp="1" noChangeArrowheads="1"/>
          </p:cNvSpPr>
          <p:nvPr>
            <p:ph type="title"/>
          </p:nvPr>
        </p:nvSpPr>
        <p:spPr>
          <a:xfrm>
            <a:off x="0" y="116632"/>
            <a:ext cx="9144000" cy="836712"/>
          </a:xfrm>
        </p:spPr>
        <p:txBody>
          <a:bodyPr>
            <a:normAutofit/>
          </a:bodyPr>
          <a:lstStyle/>
          <a:p>
            <a:r>
              <a:rPr lang="nl-BE" dirty="0" err="1"/>
              <a:t>Neo</a:t>
            </a:r>
            <a:r>
              <a:rPr lang="nl-BE" dirty="0"/>
              <a:t>: </a:t>
            </a:r>
            <a:r>
              <a:rPr lang="nl-BE" dirty="0" err="1"/>
              <a:t>Lean</a:t>
            </a:r>
            <a:r>
              <a:rPr lang="nl-BE" dirty="0"/>
              <a:t> </a:t>
            </a:r>
            <a:r>
              <a:rPr lang="nl-BE" dirty="0" err="1"/>
              <a:t>production</a:t>
            </a:r>
            <a:r>
              <a:rPr lang="nl-BE" dirty="0"/>
              <a:t> (1)</a:t>
            </a:r>
            <a:endParaRPr lang="en-GB" dirty="0"/>
          </a:p>
        </p:txBody>
      </p:sp>
      <p:sp>
        <p:nvSpPr>
          <p:cNvPr id="30723" name="Rectangle 3"/>
          <p:cNvSpPr>
            <a:spLocks noGrp="1" noChangeArrowheads="1"/>
          </p:cNvSpPr>
          <p:nvPr>
            <p:ph type="body" idx="1"/>
          </p:nvPr>
        </p:nvSpPr>
        <p:spPr>
          <a:xfrm>
            <a:off x="179512" y="980728"/>
            <a:ext cx="6696744" cy="5544616"/>
          </a:xfrm>
        </p:spPr>
        <p:txBody>
          <a:bodyPr>
            <a:normAutofit fontScale="92500" lnSpcReduction="10000"/>
          </a:bodyPr>
          <a:lstStyle/>
          <a:p>
            <a:pPr>
              <a:lnSpc>
                <a:spcPct val="90000"/>
              </a:lnSpc>
            </a:pPr>
            <a:r>
              <a:rPr lang="nl-BE" dirty="0" err="1"/>
              <a:t>Toyotisme</a:t>
            </a:r>
            <a:r>
              <a:rPr lang="nl-BE" dirty="0"/>
              <a:t> of </a:t>
            </a:r>
            <a:r>
              <a:rPr lang="nl-BE" dirty="0" err="1"/>
              <a:t>Lean</a:t>
            </a:r>
            <a:r>
              <a:rPr lang="nl-BE" dirty="0"/>
              <a:t> </a:t>
            </a:r>
            <a:r>
              <a:rPr lang="nl-BE" dirty="0" err="1"/>
              <a:t>Production</a:t>
            </a:r>
            <a:r>
              <a:rPr lang="nl-BE" dirty="0"/>
              <a:t>:</a:t>
            </a:r>
          </a:p>
          <a:p>
            <a:pPr lvl="1">
              <a:lnSpc>
                <a:spcPct val="90000"/>
              </a:lnSpc>
            </a:pPr>
            <a:r>
              <a:rPr lang="nl-BE" dirty="0"/>
              <a:t>Combinatie diverse elementen in ‘productieconcept’ om massaproductie efficiënter en goedkoper te maken</a:t>
            </a:r>
          </a:p>
          <a:p>
            <a:pPr lvl="1">
              <a:lnSpc>
                <a:spcPct val="90000"/>
              </a:lnSpc>
            </a:pPr>
            <a:r>
              <a:rPr lang="nl-BE" dirty="0"/>
              <a:t>Betrokkenheid arbeiders, samenwerking  in teams</a:t>
            </a:r>
          </a:p>
          <a:p>
            <a:pPr>
              <a:lnSpc>
                <a:spcPct val="90000"/>
              </a:lnSpc>
            </a:pPr>
            <a:r>
              <a:rPr lang="nl-BE" dirty="0"/>
              <a:t>Symbolische figuur: </a:t>
            </a:r>
            <a:r>
              <a:rPr lang="nl-BE" i="1" dirty="0"/>
              <a:t>Taiichi Ohno</a:t>
            </a:r>
            <a:endParaRPr lang="nl-BE" dirty="0"/>
          </a:p>
          <a:p>
            <a:pPr lvl="1">
              <a:lnSpc>
                <a:spcPct val="90000"/>
              </a:lnSpc>
            </a:pPr>
            <a:r>
              <a:rPr lang="nl-BE" dirty="0"/>
              <a:t>Toyota Production System</a:t>
            </a:r>
          </a:p>
          <a:p>
            <a:pPr lvl="2">
              <a:lnSpc>
                <a:spcPct val="90000"/>
              </a:lnSpc>
            </a:pPr>
            <a:r>
              <a:rPr lang="nl-BE" dirty="0">
                <a:hlinkClick r:id="rId3"/>
              </a:rPr>
              <a:t>https://youtu.be/P-bDlYWuptM</a:t>
            </a:r>
            <a:endParaRPr lang="nl-BE" dirty="0"/>
          </a:p>
          <a:p>
            <a:pPr lvl="2">
              <a:lnSpc>
                <a:spcPct val="90000"/>
              </a:lnSpc>
            </a:pPr>
            <a:r>
              <a:rPr lang="nl-BE" dirty="0"/>
              <a:t>Maar, vele variaties en ‘vaders’</a:t>
            </a:r>
          </a:p>
          <a:p>
            <a:pPr>
              <a:lnSpc>
                <a:spcPct val="90000"/>
              </a:lnSpc>
            </a:pPr>
            <a:r>
              <a:rPr lang="nl-BE" dirty="0"/>
              <a:t>Belangrijke kenmerken:</a:t>
            </a:r>
          </a:p>
          <a:p>
            <a:pPr lvl="1">
              <a:lnSpc>
                <a:spcPct val="90000"/>
              </a:lnSpc>
            </a:pPr>
            <a:r>
              <a:rPr lang="nl-BE" dirty="0"/>
              <a:t>Just-In-Time (JIT)</a:t>
            </a:r>
          </a:p>
          <a:p>
            <a:pPr lvl="1">
              <a:lnSpc>
                <a:spcPct val="90000"/>
              </a:lnSpc>
            </a:pPr>
            <a:r>
              <a:rPr lang="nl-BE" dirty="0"/>
              <a:t>Totale kwaliteitscontrole</a:t>
            </a:r>
          </a:p>
          <a:p>
            <a:pPr lvl="1">
              <a:lnSpc>
                <a:spcPct val="90000"/>
              </a:lnSpc>
            </a:pPr>
            <a:r>
              <a:rPr lang="nl-BE" dirty="0"/>
              <a:t>Teamwerk</a:t>
            </a:r>
          </a:p>
        </p:txBody>
      </p:sp>
      <p:sp>
        <p:nvSpPr>
          <p:cNvPr id="5" name="Tijdelijke aanduiding voor dianummer 3"/>
          <p:cNvSpPr txBox="1">
            <a:spLocks/>
          </p:cNvSpPr>
          <p:nvPr/>
        </p:nvSpPr>
        <p:spPr>
          <a:xfrm>
            <a:off x="6553200" y="6597352"/>
            <a:ext cx="2590800" cy="260648"/>
          </a:xfrm>
          <a:prstGeom prst="rect">
            <a:avLst/>
          </a:prstGeom>
          <a:noFill/>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5CAB3DCA-ADEC-4F28-8B55-054D50A9EA27}" type="slidenum">
              <a:rPr kumimoji="0" lang="en-US" sz="1400" b="1" i="1" u="none" strike="noStrike" kern="1200" cap="none" spc="0" normalizeH="0" baseline="0" noProof="0" smtClean="0">
                <a:ln>
                  <a:noFill/>
                </a:ln>
                <a:solidFill>
                  <a:schemeClr val="tx1"/>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400" b="1" i="1" u="none" strike="noStrike" kern="1200" cap="none" spc="0" normalizeH="0" baseline="0" noProof="0" dirty="0">
              <a:ln>
                <a:noFill/>
              </a:ln>
              <a:solidFill>
                <a:schemeClr val="tx1"/>
              </a:solidFill>
              <a:effectLst/>
              <a:uLnTx/>
              <a:uFillTx/>
              <a:latin typeface="+mn-lt"/>
              <a:ea typeface="+mn-ea"/>
              <a:cs typeface="+mn-cs"/>
            </a:endParaRPr>
          </a:p>
        </p:txBody>
      </p:sp>
      <p:sp>
        <p:nvSpPr>
          <p:cNvPr id="8" name="Tekstvak 7"/>
          <p:cNvSpPr txBox="1"/>
          <p:nvPr/>
        </p:nvSpPr>
        <p:spPr>
          <a:xfrm>
            <a:off x="0" y="0"/>
            <a:ext cx="9144000" cy="184666"/>
          </a:xfrm>
          <a:prstGeom prst="rect">
            <a:avLst/>
          </a:prstGeom>
          <a:gradFill flip="none" rotWithShape="1">
            <a:gsLst>
              <a:gs pos="0">
                <a:srgbClr val="FF0000"/>
              </a:gs>
              <a:gs pos="7001">
                <a:srgbClr val="E6E6E6"/>
              </a:gs>
              <a:gs pos="32001">
                <a:srgbClr val="7D8496"/>
              </a:gs>
              <a:gs pos="47000">
                <a:srgbClr val="E6E6E6"/>
              </a:gs>
              <a:gs pos="85001">
                <a:srgbClr val="7D8496"/>
              </a:gs>
              <a:gs pos="100000">
                <a:srgbClr val="E6E6E6"/>
              </a:gs>
            </a:gsLst>
            <a:lin ang="0" scaled="0"/>
            <a:tileRect/>
          </a:gradFill>
        </p:spPr>
        <p:txBody>
          <a:bodyPr wrap="square" rtlCol="0">
            <a:spAutoFit/>
          </a:bodyPr>
          <a:lstStyle/>
          <a:p>
            <a:endParaRPr lang="nl-BE" sz="600" dirty="0"/>
          </a:p>
        </p:txBody>
      </p:sp>
    </p:spTree>
    <p:extLst>
      <p:ext uri="{BB962C8B-B14F-4D97-AF65-F5344CB8AC3E}">
        <p14:creationId xmlns:p14="http://schemas.microsoft.com/office/powerpoint/2010/main" val="3445201629"/>
      </p:ext>
    </p:extLst>
  </p:cSld>
  <p:clrMapOvr>
    <a:masterClrMapping/>
  </p:clrMapOvr>
</p:sld>
</file>

<file path=ppt/theme/theme1.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20241</TotalTime>
  <Words>2927</Words>
  <Application>Microsoft Macintosh PowerPoint</Application>
  <PresentationFormat>Diavoorstelling (4:3)</PresentationFormat>
  <Paragraphs>468</Paragraphs>
  <Slides>39</Slides>
  <Notes>39</Notes>
  <HiddenSlides>1</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39</vt:i4>
      </vt:variant>
    </vt:vector>
  </HeadingPairs>
  <TitlesOfParts>
    <vt:vector size="43" baseType="lpstr">
      <vt:lpstr>Arial</vt:lpstr>
      <vt:lpstr>Calibri</vt:lpstr>
      <vt:lpstr>Wingdings</vt:lpstr>
      <vt:lpstr>Office-thema</vt:lpstr>
      <vt:lpstr>Sociologie van arbeid en arbeidsverhoudingen  LES 8</vt:lpstr>
      <vt:lpstr>Gastles 2: Nicolas Muylle &amp; Joris Wagemakers</vt:lpstr>
      <vt:lpstr>Sociologie van arbeid en arbeidsverhoudingen  VANDAAG:  HOOFDSTUK 8 (- DEEL 2)</vt:lpstr>
      <vt:lpstr>Sociologie van arbeid en arbeidsverhoudingen    H8</vt:lpstr>
      <vt:lpstr>Uitgangspunt</vt:lpstr>
      <vt:lpstr>PowerPoint-presentatie</vt:lpstr>
      <vt:lpstr>PowerPoint-presentatie</vt:lpstr>
      <vt:lpstr>Nieuwe arbeidsorganisatiemodellen</vt:lpstr>
      <vt:lpstr>Neo: Lean production (1)</vt:lpstr>
      <vt:lpstr>Neo: Lean production (2)</vt:lpstr>
      <vt:lpstr>N.B.: Soorten flexibiliteit</vt:lpstr>
      <vt:lpstr>Neo: Lean production (3)</vt:lpstr>
      <vt:lpstr>PowerPoint-presentatie</vt:lpstr>
      <vt:lpstr>Neo: Lean production (4)</vt:lpstr>
      <vt:lpstr>Neo: Lean production (5)</vt:lpstr>
      <vt:lpstr>Neo: Lean production (6)</vt:lpstr>
      <vt:lpstr>Neo: McDonaldisme (1)</vt:lpstr>
      <vt:lpstr>Neo: McDonaldisme (2)</vt:lpstr>
      <vt:lpstr>Neo: McDonaldisme (3)</vt:lpstr>
      <vt:lpstr>Post: Flexibele specialisatie (1)</vt:lpstr>
      <vt:lpstr>Post: Flexibele specialisatie (2)</vt:lpstr>
      <vt:lpstr>Post: Flexibele specialisatie (3)</vt:lpstr>
      <vt:lpstr>Post: De NET-these (1)</vt:lpstr>
      <vt:lpstr>Post: De NET-these (2)</vt:lpstr>
      <vt:lpstr>Post: De NET-these (3)</vt:lpstr>
      <vt:lpstr>Innovatieve arbeidsorganisatie</vt:lpstr>
      <vt:lpstr>Reflectieve productie (1)</vt:lpstr>
      <vt:lpstr>Reflectieve productie (2)</vt:lpstr>
      <vt:lpstr>Reflectieve productie (3)</vt:lpstr>
      <vt:lpstr>De sociotechnische school (1)</vt:lpstr>
      <vt:lpstr>De sociotechnische school (2)</vt:lpstr>
      <vt:lpstr>De sociotechnische school (3)</vt:lpstr>
      <vt:lpstr>De sociotechnische school (4)</vt:lpstr>
      <vt:lpstr>De sociotechnische school (5)</vt:lpstr>
      <vt:lpstr>Totale werkplaatsinnovatie (1)</vt:lpstr>
      <vt:lpstr>Totale werkplaatsinnovatie (2)</vt:lpstr>
      <vt:lpstr>Discussie (1)</vt:lpstr>
      <vt:lpstr>Discussie (2)</vt:lpstr>
      <vt:lpstr>Discussie: Mondragon – de humane arbeidsorganisatie?</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 1: Overzicht</dc:title>
  <dc:creator>Christophe Vanroelen</dc:creator>
  <cp:lastModifiedBy>Christophe VANROELEN</cp:lastModifiedBy>
  <cp:revision>846</cp:revision>
  <cp:lastPrinted>2019-04-02T05:16:43Z</cp:lastPrinted>
  <dcterms:created xsi:type="dcterms:W3CDTF">2011-02-14T09:46:33Z</dcterms:created>
  <dcterms:modified xsi:type="dcterms:W3CDTF">2021-03-28T17:28:15Z</dcterms:modified>
</cp:coreProperties>
</file>

<file path=docProps/thumbnail.jpeg>
</file>